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10058400" cx="7772400"/>
  <p:notesSz cx="7010400" cy="9296400"/>
  <p:embeddedFontLst>
    <p:embeddedFont>
      <p:font typeface="Happy Monkey"/>
      <p:regular r:id="rId31"/>
    </p:embeddedFont>
    <p:embeddedFont>
      <p:font typeface="Chelsea Market"/>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appyMonkey-regular.fnt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helseaMarket-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59000" y="696913"/>
            <a:ext cx="26924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4" name="Google Shape;84;p6:notes"/>
          <p:cNvSpPr/>
          <p:nvPr>
            <p:ph idx="2" type="sldImg"/>
          </p:nvPr>
        </p:nvSpPr>
        <p:spPr>
          <a:xfrm>
            <a:off x="2159000" y="696913"/>
            <a:ext cx="26924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b11ef3b2a_0_10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9" name="Google Shape;199;g27b11ef3b2a_0_109: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b11ef3b2a_0_12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2" name="Google Shape;212;g27b11ef3b2a_0_123: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b11ef3b2a_0_137: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5" name="Google Shape;225;g27b11ef3b2a_0_137: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b11ef3b2a_0_15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7" name="Google Shape;237;g27b11ef3b2a_0_150: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7b11ef3b2a_0_16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9" name="Google Shape;249;g27b11ef3b2a_0_162: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7b11ef3b2a_0_17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1" name="Google Shape;261;g27b11ef3b2a_0_175: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b11ef3b2a_0_18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4" name="Google Shape;274;g27b11ef3b2a_0_188: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7b11ef3b2a_0_20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6" name="Google Shape;286;g27b11ef3b2a_0_200: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7b11ef3b2a_0_305: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9" name="Google Shape;299;g27b11ef3b2a_0_305: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b11ef3b2a_0_21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2" name="Google Shape;312;g27b11ef3b2a_0_214: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b11ef3b2a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6" name="Google Shape;96;g27b11ef3b2a_0_0: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7b11ef3b2a_0_22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4" name="Google Shape;324;g27b11ef3b2a_0_226: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7b11ef3b2a_0_24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7" name="Google Shape;337;g27b11ef3b2a_0_240: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b11ef3b2a_0_25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0" name="Google Shape;350;g27b11ef3b2a_0_254: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7b11ef3b2a_0_26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2" name="Google Shape;362;g27b11ef3b2a_0_266: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7b11ef3b2a_0_28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5" name="Google Shape;375;g27b11ef3b2a_0_280: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7b11ef3b2a_0_29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8" name="Google Shape;388;g27b11ef3b2a_0_293: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b11ef3b2a_0_1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9" name="Google Shape;109;g27b11ef3b2a_0_13: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b11ef3b2a_0_2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 name="Google Shape;122;g27b11ef3b2a_0_26: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7b11ef3b2a_0_4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5" name="Google Shape;135;g27b11ef3b2a_0_40: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b11ef3b2a_0_54: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8" name="Google Shape;148;g27b11ef3b2a_0_54: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b11ef3b2a_0_69: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0" name="Google Shape;160;g27b11ef3b2a_0_69: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b11ef3b2a_0_82: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g27b11ef3b2a_0_82: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b11ef3b2a_0_9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6" name="Google Shape;186;g27b11ef3b2a_0_96:notes"/>
          <p:cNvSpPr/>
          <p:nvPr>
            <p:ph idx="2" type="sldImg"/>
          </p:nvPr>
        </p:nvSpPr>
        <p:spPr>
          <a:xfrm>
            <a:off x="2159000" y="696913"/>
            <a:ext cx="2692500" cy="3486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88620" y="2346961"/>
            <a:ext cx="6995160" cy="663807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1" type="ftr"/>
          </p:nvPr>
        </p:nvSpPr>
        <p:spPr>
          <a:xfrm>
            <a:off x="-433993" y="9655598"/>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567161" y="2168420"/>
            <a:ext cx="6638079" cy="699516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1"/>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760373" y="6142051"/>
            <a:ext cx="12586970" cy="1485662"/>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3797815" y="4719810"/>
            <a:ext cx="12586970" cy="4330144"/>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2"/>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582930" y="3124624"/>
            <a:ext cx="6606540" cy="21560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165860" y="5699760"/>
            <a:ext cx="5440680" cy="257048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
          <p:cNvSpPr txBox="1"/>
          <p:nvPr>
            <p:ph type="title"/>
          </p:nvPr>
        </p:nvSpPr>
        <p:spPr>
          <a:xfrm>
            <a:off x="613966" y="6463454"/>
            <a:ext cx="6606540" cy="199771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13966" y="4263180"/>
            <a:ext cx="6606540" cy="2200274"/>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8" name="Google Shape;28;p4"/>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330597" y="3441277"/>
            <a:ext cx="2907903" cy="973709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5"/>
          <p:cNvSpPr txBox="1"/>
          <p:nvPr>
            <p:ph idx="2" type="body"/>
          </p:nvPr>
        </p:nvSpPr>
        <p:spPr>
          <a:xfrm>
            <a:off x="3368040" y="3441277"/>
            <a:ext cx="2907904" cy="973709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5" name="Google Shape;35;p5"/>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388620" y="2251499"/>
            <a:ext cx="3434160" cy="938318"/>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6"/>
          <p:cNvSpPr txBox="1"/>
          <p:nvPr>
            <p:ph idx="2" type="body"/>
          </p:nvPr>
        </p:nvSpPr>
        <p:spPr>
          <a:xfrm>
            <a:off x="388620" y="3189817"/>
            <a:ext cx="3434160" cy="579522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6"/>
          <p:cNvSpPr txBox="1"/>
          <p:nvPr>
            <p:ph idx="3" type="body"/>
          </p:nvPr>
        </p:nvSpPr>
        <p:spPr>
          <a:xfrm>
            <a:off x="3948272" y="2251499"/>
            <a:ext cx="3435509" cy="938318"/>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4" type="body"/>
          </p:nvPr>
        </p:nvSpPr>
        <p:spPr>
          <a:xfrm>
            <a:off x="3948272" y="3189817"/>
            <a:ext cx="3435509" cy="579522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8"/>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388620" y="400473"/>
            <a:ext cx="2557066" cy="170434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3038792" y="400474"/>
            <a:ext cx="4344988" cy="8584566"/>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9"/>
          <p:cNvSpPr txBox="1"/>
          <p:nvPr>
            <p:ph idx="2" type="body"/>
          </p:nvPr>
        </p:nvSpPr>
        <p:spPr>
          <a:xfrm>
            <a:off x="388620" y="2104814"/>
            <a:ext cx="2557066" cy="6880226"/>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9"/>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523445" y="7040880"/>
            <a:ext cx="4663440" cy="83121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1523445" y="898737"/>
            <a:ext cx="4663440" cy="6035040"/>
          </a:xfrm>
          <a:prstGeom prst="rect">
            <a:avLst/>
          </a:prstGeom>
          <a:noFill/>
          <a:ln>
            <a:noFill/>
          </a:ln>
        </p:spPr>
      </p:sp>
      <p:sp>
        <p:nvSpPr>
          <p:cNvPr id="66" name="Google Shape;66;p10"/>
          <p:cNvSpPr txBox="1"/>
          <p:nvPr>
            <p:ph idx="1" type="body"/>
          </p:nvPr>
        </p:nvSpPr>
        <p:spPr>
          <a:xfrm>
            <a:off x="1523445" y="7872096"/>
            <a:ext cx="4663440" cy="1180464"/>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0"/>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88620" y="402802"/>
            <a:ext cx="6995160" cy="1676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88620" y="2346961"/>
            <a:ext cx="6995160" cy="6638079"/>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388620" y="9322647"/>
            <a:ext cx="1813560" cy="5355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655570" y="9322647"/>
            <a:ext cx="2461260" cy="5355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570220" y="9322647"/>
            <a:ext cx="181356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3"/>
          <p:cNvSpPr txBox="1"/>
          <p:nvPr/>
        </p:nvSpPr>
        <p:spPr>
          <a:xfrm>
            <a:off x="4372600" y="3862875"/>
            <a:ext cx="3213300" cy="55413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Aug. 16</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Chocolate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Chick-fil-A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Mocha Frappe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Yellow &amp; Blue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Target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Hobbies: </a:t>
            </a:r>
            <a:r>
              <a:rPr lang="en-US" sz="2000">
                <a:solidFill>
                  <a:schemeClr val="dk1"/>
                </a:solidFill>
                <a:latin typeface="Happy Monkey"/>
                <a:ea typeface="Happy Monkey"/>
                <a:cs typeface="Happy Monkey"/>
                <a:sym typeface="Happy Monkey"/>
              </a:rPr>
              <a:t>Reading &amp; Listening to Music</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Peony</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UT</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Candles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a:t>
            </a:r>
            <a:r>
              <a:rPr lang="en-US" sz="2000">
                <a:solidFill>
                  <a:schemeClr val="dk1"/>
                </a:solidFill>
                <a:latin typeface="Happy Monkey"/>
                <a:ea typeface="Happy Monkey"/>
                <a:cs typeface="Happy Monkey"/>
                <a:sym typeface="Happy Monkey"/>
              </a:rPr>
              <a:t> Air Freshener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t/>
            </a:r>
            <a:endParaRPr sz="1800">
              <a:solidFill>
                <a:schemeClr val="dk1"/>
              </a:solidFill>
              <a:latin typeface="Happy Monkey"/>
              <a:ea typeface="Happy Monkey"/>
              <a:cs typeface="Happy Monkey"/>
              <a:sym typeface="Happy Monkey"/>
            </a:endParaRPr>
          </a:p>
        </p:txBody>
      </p:sp>
      <p:sp>
        <p:nvSpPr>
          <p:cNvPr id="87" name="Google Shape;87;p13"/>
          <p:cNvSpPr/>
          <p:nvPr/>
        </p:nvSpPr>
        <p:spPr>
          <a:xfrm>
            <a:off x="260899" y="3218625"/>
            <a:ext cx="3903300" cy="16626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88" name="Google Shape;88;p13"/>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89" name="Google Shape;89;p13"/>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Debra</a:t>
            </a:r>
            <a:endParaRPr>
              <a:latin typeface="Chelsea Market"/>
              <a:ea typeface="Chelsea Market"/>
              <a:cs typeface="Chelsea Market"/>
              <a:sym typeface="Chelsea Market"/>
            </a:endParaRPr>
          </a:p>
        </p:txBody>
      </p:sp>
      <p:sp>
        <p:nvSpPr>
          <p:cNvPr id="90" name="Google Shape;90;p13"/>
          <p:cNvSpPr txBox="1"/>
          <p:nvPr/>
        </p:nvSpPr>
        <p:spPr>
          <a:xfrm>
            <a:off x="260876"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838-4391</a:t>
            </a:r>
            <a:endParaRPr>
              <a:latin typeface="Happy Monkey"/>
              <a:ea typeface="Happy Monkey"/>
              <a:cs typeface="Happy Monkey"/>
              <a:sym typeface="Happy Monkey"/>
            </a:endParaRPr>
          </a:p>
        </p:txBody>
      </p:sp>
      <p:sp>
        <p:nvSpPr>
          <p:cNvPr id="91" name="Google Shape;91;p13"/>
          <p:cNvSpPr txBox="1"/>
          <p:nvPr/>
        </p:nvSpPr>
        <p:spPr>
          <a:xfrm>
            <a:off x="229350" y="5163700"/>
            <a:ext cx="3903300" cy="31401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Happy Monkey"/>
                <a:ea typeface="Happy Monkey"/>
                <a:cs typeface="Happy Monkey"/>
                <a:sym typeface="Happy Monkey"/>
              </a:rPr>
              <a:t>Welcome! I have been at Jenkins for 9 years. I love absolutely everything about being part of the Jenkins family. I am a mother and grandmother. I love every day I get to spend loving on your babies. </a:t>
            </a:r>
            <a:endParaRPr sz="1800">
              <a:latin typeface="Happy Monkey"/>
              <a:ea typeface="Happy Monkey"/>
              <a:cs typeface="Happy Monkey"/>
              <a:sym typeface="Happy Monkey"/>
            </a:endParaRPr>
          </a:p>
        </p:txBody>
      </p:sp>
      <p:sp>
        <p:nvSpPr>
          <p:cNvPr id="92" name="Google Shape;92;p13"/>
          <p:cNvSpPr txBox="1"/>
          <p:nvPr/>
        </p:nvSpPr>
        <p:spPr>
          <a:xfrm>
            <a:off x="4732159" y="39456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93" name="Google Shape;93;p13"/>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C1F2"/>
                </a:solidFill>
                <a:latin typeface="Happy Monkey"/>
                <a:ea typeface="Happy Monkey"/>
                <a:cs typeface="Happy Monkey"/>
                <a:sym typeface="Happy Monkey"/>
              </a:rPr>
              <a:t>djbodily2@gmail.com</a:t>
            </a:r>
            <a:endParaRPr>
              <a:latin typeface="Happy Monkey"/>
              <a:ea typeface="Happy Monkey"/>
              <a:cs typeface="Happy Monkey"/>
              <a:sym typeface="Happy Monke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2"/>
          <p:cNvSpPr txBox="1"/>
          <p:nvPr/>
        </p:nvSpPr>
        <p:spPr>
          <a:xfrm>
            <a:off x="4372600" y="3558075"/>
            <a:ext cx="3213300" cy="58644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Birthday: </a:t>
            </a:r>
            <a:r>
              <a:rPr lang="en-US" sz="1800">
                <a:solidFill>
                  <a:schemeClr val="dk1"/>
                </a:solidFill>
                <a:latin typeface="Happy Monkey"/>
                <a:ea typeface="Happy Monkey"/>
                <a:cs typeface="Happy Monkey"/>
                <a:sym typeface="Happy Monkey"/>
              </a:rPr>
              <a:t>Oct. 6</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Sweet Treat: </a:t>
            </a:r>
            <a:r>
              <a:rPr lang="en-US" sz="1800">
                <a:solidFill>
                  <a:schemeClr val="dk1"/>
                </a:solidFill>
                <a:latin typeface="Happy Monkey"/>
                <a:ea typeface="Happy Monkey"/>
                <a:cs typeface="Happy Monkey"/>
                <a:sym typeface="Happy Monkey"/>
              </a:rPr>
              <a:t>Iced Cookies &amp; Chocolate Chip cookies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Lunch Spot: </a:t>
            </a:r>
            <a:r>
              <a:rPr lang="en-US" sz="1800">
                <a:solidFill>
                  <a:schemeClr val="dk1"/>
                </a:solidFill>
                <a:latin typeface="Happy Monkey"/>
                <a:ea typeface="Happy Monkey"/>
                <a:cs typeface="Happy Monkey"/>
                <a:sym typeface="Happy Monkey"/>
              </a:rPr>
              <a:t>Oh My Chives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Drink: </a:t>
            </a:r>
            <a:r>
              <a:rPr lang="en-US" sz="1800">
                <a:solidFill>
                  <a:schemeClr val="dk1"/>
                </a:solidFill>
                <a:latin typeface="Happy Monkey"/>
                <a:ea typeface="Happy Monkey"/>
                <a:cs typeface="Happy Monkey"/>
                <a:sym typeface="Happy Monkey"/>
              </a:rPr>
              <a:t>Limoncello LaCroix</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Colors: </a:t>
            </a:r>
            <a:r>
              <a:rPr lang="en-US" sz="1800">
                <a:solidFill>
                  <a:schemeClr val="dk1"/>
                </a:solidFill>
                <a:latin typeface="Happy Monkey"/>
                <a:ea typeface="Happy Monkey"/>
                <a:cs typeface="Happy Monkey"/>
                <a:sym typeface="Happy Monkey"/>
              </a:rPr>
              <a:t>Pink &amp; Green</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Store: </a:t>
            </a:r>
            <a:r>
              <a:rPr lang="en-US" sz="1800">
                <a:solidFill>
                  <a:schemeClr val="dk1"/>
                </a:solidFill>
                <a:latin typeface="Happy Monkey"/>
                <a:ea typeface="Happy Monkey"/>
                <a:cs typeface="Happy Monkey"/>
                <a:sym typeface="Happy Monkey"/>
              </a:rPr>
              <a:t>Target</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Hobbies: </a:t>
            </a:r>
            <a:r>
              <a:rPr lang="en-US" sz="1800">
                <a:solidFill>
                  <a:schemeClr val="dk1"/>
                </a:solidFill>
                <a:latin typeface="Happy Monkey"/>
                <a:ea typeface="Happy Monkey"/>
                <a:cs typeface="Happy Monkey"/>
                <a:sym typeface="Happy Monkey"/>
              </a:rPr>
              <a:t>Running, Hiking, &amp; Reading</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Scent: </a:t>
            </a:r>
            <a:r>
              <a:rPr lang="en-US" sz="1800">
                <a:solidFill>
                  <a:schemeClr val="dk1"/>
                </a:solidFill>
                <a:latin typeface="Happy Monkey"/>
                <a:ea typeface="Happy Monkey"/>
                <a:cs typeface="Happy Monkey"/>
                <a:sym typeface="Happy Monkey"/>
              </a:rPr>
              <a:t>Everything except caramel &amp; cake scents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Sports Team: </a:t>
            </a:r>
            <a:r>
              <a:rPr lang="en-US" sz="1800">
                <a:solidFill>
                  <a:schemeClr val="dk1"/>
                </a:solidFill>
                <a:latin typeface="Happy Monkey"/>
                <a:ea typeface="Happy Monkey"/>
                <a:cs typeface="Happy Monkey"/>
                <a:sym typeface="Happy Monkey"/>
              </a:rPr>
              <a:t>Titans &amp; Preds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(personal): </a:t>
            </a:r>
            <a:r>
              <a:rPr lang="en-US" sz="1800">
                <a:solidFill>
                  <a:schemeClr val="dk1"/>
                </a:solidFill>
                <a:latin typeface="Happy Monkey"/>
                <a:ea typeface="Happy Monkey"/>
                <a:cs typeface="Happy Monkey"/>
                <a:sym typeface="Happy Monkey"/>
              </a:rPr>
              <a:t>Coffee &amp; Hand Lotion</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(classroom):</a:t>
            </a:r>
            <a:r>
              <a:rPr lang="en-US" sz="1800">
                <a:solidFill>
                  <a:schemeClr val="dk1"/>
                </a:solidFill>
                <a:latin typeface="Happy Monkey"/>
                <a:ea typeface="Happy Monkey"/>
                <a:cs typeface="Happy Monkey"/>
                <a:sym typeface="Happy Monkey"/>
              </a:rPr>
              <a:t> </a:t>
            </a:r>
            <a:r>
              <a:rPr lang="en-US" sz="1600">
                <a:solidFill>
                  <a:schemeClr val="dk1"/>
                </a:solidFill>
                <a:latin typeface="Happy Monkey"/>
                <a:ea typeface="Happy Monkey"/>
                <a:cs typeface="Happy Monkey"/>
                <a:sym typeface="Happy Monkey"/>
              </a:rPr>
              <a:t>Markers &amp; Flair Pens </a:t>
            </a:r>
            <a:endParaRPr sz="1600">
              <a:solidFill>
                <a:schemeClr val="dk1"/>
              </a:solidFill>
              <a:latin typeface="Happy Monkey"/>
              <a:ea typeface="Happy Monkey"/>
              <a:cs typeface="Happy Monkey"/>
              <a:sym typeface="Happy Monkey"/>
            </a:endParaRPr>
          </a:p>
        </p:txBody>
      </p:sp>
      <p:sp>
        <p:nvSpPr>
          <p:cNvPr id="202" name="Google Shape;202;p22"/>
          <p:cNvSpPr/>
          <p:nvPr/>
        </p:nvSpPr>
        <p:spPr>
          <a:xfrm>
            <a:off x="260900" y="3218625"/>
            <a:ext cx="3903300" cy="24462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03" name="Google Shape;203;p22"/>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04" name="Google Shape;204;p22"/>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Rebecca</a:t>
            </a:r>
            <a:endParaRPr sz="1300">
              <a:latin typeface="Chelsea Market"/>
              <a:ea typeface="Chelsea Market"/>
              <a:cs typeface="Chelsea Market"/>
              <a:sym typeface="Chelsea Market"/>
            </a:endParaRPr>
          </a:p>
        </p:txBody>
      </p:sp>
      <p:sp>
        <p:nvSpPr>
          <p:cNvPr id="205" name="Google Shape;205;p22"/>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630-2382</a:t>
            </a:r>
            <a:endParaRPr>
              <a:latin typeface="Happy Monkey"/>
              <a:ea typeface="Happy Monkey"/>
              <a:cs typeface="Happy Monkey"/>
              <a:sym typeface="Happy Monkey"/>
            </a:endParaRPr>
          </a:p>
        </p:txBody>
      </p:sp>
      <p:sp>
        <p:nvSpPr>
          <p:cNvPr id="206" name="Google Shape;206;p22"/>
          <p:cNvSpPr txBox="1"/>
          <p:nvPr/>
        </p:nvSpPr>
        <p:spPr>
          <a:xfrm>
            <a:off x="229350" y="5826950"/>
            <a:ext cx="3903300" cy="37866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202124"/>
                </a:solidFill>
                <a:highlight>
                  <a:srgbClr val="FFFFFF"/>
                </a:highlight>
                <a:latin typeface="Happy Monkey"/>
                <a:ea typeface="Happy Monkey"/>
                <a:cs typeface="Happy Monkey"/>
                <a:sym typeface="Happy Monkey"/>
              </a:rPr>
              <a:t>Hello! </a:t>
            </a:r>
            <a:r>
              <a:rPr lang="en-US" sz="1600">
                <a:solidFill>
                  <a:srgbClr val="202124"/>
                </a:solidFill>
                <a:highlight>
                  <a:srgbClr val="FFFFFF"/>
                </a:highlight>
                <a:latin typeface="Happy Monkey"/>
                <a:ea typeface="Happy Monkey"/>
                <a:cs typeface="Happy Monkey"/>
                <a:sym typeface="Happy Monkey"/>
              </a:rPr>
              <a:t>I am a married momma of two wild and sweet boys: Jack (7) and Sam (5)! Our family lives in Nolensville and we adore the community. My husband and I both started our careers as Middle School teachers and, as we grew our family, I shifted to teaching young students online and eventually landed at Jenkins! I have been here for two years. My favorite thing about being a part of the Jenkins family is the way my own children feel like Jenkin’s is “home” and the love everyone has for each of the students. </a:t>
            </a:r>
            <a:endParaRPr sz="1600">
              <a:latin typeface="Happy Monkey"/>
              <a:ea typeface="Happy Monkey"/>
              <a:cs typeface="Happy Monkey"/>
              <a:sym typeface="Happy Monkey"/>
            </a:endParaRPr>
          </a:p>
        </p:txBody>
      </p:sp>
      <p:sp>
        <p:nvSpPr>
          <p:cNvPr id="207" name="Google Shape;207;p22"/>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08" name="Google Shape;208;p22"/>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rebecca.leeper@icloud.com</a:t>
            </a:r>
            <a:endParaRPr sz="900">
              <a:latin typeface="Happy Monkey"/>
              <a:ea typeface="Happy Monkey"/>
              <a:cs typeface="Happy Monkey"/>
              <a:sym typeface="Happy Monkey"/>
            </a:endParaRPr>
          </a:p>
        </p:txBody>
      </p:sp>
      <p:sp>
        <p:nvSpPr>
          <p:cNvPr id="209" name="Google Shape;209;p22"/>
          <p:cNvSpPr txBox="1"/>
          <p:nvPr/>
        </p:nvSpPr>
        <p:spPr>
          <a:xfrm>
            <a:off x="260875" y="4748825"/>
            <a:ext cx="39033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rgbClr val="FFC1F2"/>
                </a:solidFill>
                <a:latin typeface="Happy Monkey"/>
                <a:ea typeface="Happy Monkey"/>
                <a:cs typeface="Happy Monkey"/>
                <a:sym typeface="Happy Monkey"/>
              </a:rPr>
              <a:t>Instagram: @Jenkins_kids_rebecca</a:t>
            </a:r>
            <a:endParaRPr sz="900">
              <a:latin typeface="Happy Monkey"/>
              <a:ea typeface="Happy Monkey"/>
              <a:cs typeface="Happy Monkey"/>
              <a:sym typeface="Happy Monke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3"/>
          <p:cNvSpPr txBox="1"/>
          <p:nvPr/>
        </p:nvSpPr>
        <p:spPr>
          <a:xfrm>
            <a:off x="4372600" y="3558075"/>
            <a:ext cx="3213300" cy="61722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March 4</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Peanut M&amp;Ms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Chick-fil-A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Diet Dr. Pepper</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Fall Colors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Hobby Lobby &amp; Joanns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Hobbies: </a:t>
            </a:r>
            <a:r>
              <a:rPr lang="en-US" sz="2000">
                <a:solidFill>
                  <a:schemeClr val="dk1"/>
                </a:solidFill>
                <a:latin typeface="Happy Monkey"/>
                <a:ea typeface="Happy Monkey"/>
                <a:cs typeface="Happy Monkey"/>
                <a:sym typeface="Happy Monkey"/>
              </a:rPr>
              <a:t>Reading Mysteries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Anything Fall</a:t>
            </a:r>
            <a:r>
              <a:rPr lang="en-US" sz="2000">
                <a:solidFill>
                  <a:schemeClr val="dk1"/>
                </a:solidFill>
                <a:latin typeface="Happy Monkey"/>
                <a:ea typeface="Happy Monkey"/>
                <a:cs typeface="Happy Monkey"/>
                <a:sym typeface="Happy Monkey"/>
              </a:rPr>
              <a:t>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NASCAR</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Pens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a:t>
            </a:r>
            <a:r>
              <a:rPr lang="en-US" sz="2000">
                <a:solidFill>
                  <a:schemeClr val="dk1"/>
                </a:solidFill>
                <a:latin typeface="Happy Monkey"/>
                <a:ea typeface="Happy Monkey"/>
                <a:cs typeface="Happy Monkey"/>
                <a:sym typeface="Happy Monkey"/>
              </a:rPr>
              <a:t> </a:t>
            </a:r>
            <a:r>
              <a:rPr lang="en-US" sz="1800">
                <a:solidFill>
                  <a:schemeClr val="dk1"/>
                </a:solidFill>
                <a:latin typeface="Happy Monkey"/>
                <a:ea typeface="Happy Monkey"/>
                <a:cs typeface="Happy Monkey"/>
                <a:sym typeface="Happy Monkey"/>
              </a:rPr>
              <a:t>Crayons, Construction paper, Glue Sticks</a:t>
            </a:r>
            <a:endParaRPr sz="1800">
              <a:solidFill>
                <a:schemeClr val="dk1"/>
              </a:solidFill>
              <a:latin typeface="Happy Monkey"/>
              <a:ea typeface="Happy Monkey"/>
              <a:cs typeface="Happy Monkey"/>
              <a:sym typeface="Happy Monkey"/>
            </a:endParaRPr>
          </a:p>
        </p:txBody>
      </p:sp>
      <p:sp>
        <p:nvSpPr>
          <p:cNvPr id="215" name="Google Shape;215;p23"/>
          <p:cNvSpPr/>
          <p:nvPr/>
        </p:nvSpPr>
        <p:spPr>
          <a:xfrm>
            <a:off x="260900" y="3218625"/>
            <a:ext cx="3903300" cy="24462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16" name="Google Shape;216;p23"/>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17" name="Google Shape;217;p23"/>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Bethany</a:t>
            </a:r>
            <a:endParaRPr sz="1300">
              <a:latin typeface="Chelsea Market"/>
              <a:ea typeface="Chelsea Market"/>
              <a:cs typeface="Chelsea Market"/>
              <a:sym typeface="Chelsea Market"/>
            </a:endParaRPr>
          </a:p>
        </p:txBody>
      </p:sp>
      <p:sp>
        <p:nvSpPr>
          <p:cNvPr id="218" name="Google Shape;218;p23"/>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613-5187</a:t>
            </a:r>
            <a:endParaRPr>
              <a:latin typeface="Happy Monkey"/>
              <a:ea typeface="Happy Monkey"/>
              <a:cs typeface="Happy Monkey"/>
              <a:sym typeface="Happy Monkey"/>
            </a:endParaRPr>
          </a:p>
        </p:txBody>
      </p:sp>
      <p:sp>
        <p:nvSpPr>
          <p:cNvPr id="219" name="Google Shape;219;p23"/>
          <p:cNvSpPr txBox="1"/>
          <p:nvPr/>
        </p:nvSpPr>
        <p:spPr>
          <a:xfrm>
            <a:off x="229350" y="5826950"/>
            <a:ext cx="3903300" cy="37866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rgbClr val="202124"/>
                </a:solidFill>
                <a:highlight>
                  <a:srgbClr val="FFFFFF"/>
                </a:highlight>
                <a:latin typeface="Happy Monkey"/>
                <a:ea typeface="Happy Monkey"/>
                <a:cs typeface="Happy Monkey"/>
                <a:sym typeface="Happy Monkey"/>
              </a:rPr>
              <a:t>Hello! </a:t>
            </a:r>
            <a:r>
              <a:rPr lang="en-US" sz="1500">
                <a:solidFill>
                  <a:srgbClr val="202124"/>
                </a:solidFill>
                <a:highlight>
                  <a:srgbClr val="FFFFFF"/>
                </a:highlight>
                <a:latin typeface="Happy Monkey"/>
                <a:ea typeface="Happy Monkey"/>
                <a:cs typeface="Happy Monkey"/>
                <a:sym typeface="Happy Monkey"/>
              </a:rPr>
              <a:t>I grew up in northern Illinois and graduated from Yorkville High School. Then in 2006 I moved to Tn and I went to Union University where I got my social work degree. I currently live in Chapel Hill with my husband and two girls. I have a 4 year old and a 2 year old. The past 6 years I have worked at Nolensville Elementary as a special education teachers assistant. I have worked 5 summers at Jenkins. This is my first year starting the school year. I love how amazing all the teachers are at Jenkins. I look forward to meeting your kiddos and excited for this coming year! </a:t>
            </a:r>
            <a:endParaRPr sz="1500">
              <a:latin typeface="Happy Monkey"/>
              <a:ea typeface="Happy Monkey"/>
              <a:cs typeface="Happy Monkey"/>
              <a:sym typeface="Happy Monkey"/>
            </a:endParaRPr>
          </a:p>
        </p:txBody>
      </p:sp>
      <p:sp>
        <p:nvSpPr>
          <p:cNvPr id="220" name="Google Shape;220;p23"/>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21" name="Google Shape;221;p23"/>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Bvc2010@bellsouth.net</a:t>
            </a:r>
            <a:endParaRPr sz="900">
              <a:latin typeface="Happy Monkey"/>
              <a:ea typeface="Happy Monkey"/>
              <a:cs typeface="Happy Monkey"/>
              <a:sym typeface="Happy Monkey"/>
            </a:endParaRPr>
          </a:p>
        </p:txBody>
      </p:sp>
      <p:sp>
        <p:nvSpPr>
          <p:cNvPr id="222" name="Google Shape;222;p23"/>
          <p:cNvSpPr txBox="1"/>
          <p:nvPr/>
        </p:nvSpPr>
        <p:spPr>
          <a:xfrm>
            <a:off x="260875" y="4748825"/>
            <a:ext cx="39033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w/ Ms. Courtney: @mrs_courtney_jds</a:t>
            </a:r>
            <a:endParaRPr sz="600">
              <a:latin typeface="Happy Monkey"/>
              <a:ea typeface="Happy Monkey"/>
              <a:cs typeface="Happy Monkey"/>
              <a:sym typeface="Happy Monke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24"/>
          <p:cNvSpPr txBox="1"/>
          <p:nvPr/>
        </p:nvSpPr>
        <p:spPr>
          <a:xfrm>
            <a:off x="4372600" y="3558075"/>
            <a:ext cx="3213300" cy="55719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100">
              <a:solidFill>
                <a:srgbClr val="FFC1F2"/>
              </a:solidFill>
              <a:latin typeface="Arial"/>
              <a:ea typeface="Arial"/>
              <a:cs typeface="Arial"/>
              <a:sym typeface="Arial"/>
            </a:endParaRPr>
          </a:p>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Birthday: </a:t>
            </a:r>
            <a:r>
              <a:rPr lang="en-US" sz="2100">
                <a:solidFill>
                  <a:schemeClr val="dk1"/>
                </a:solidFill>
                <a:latin typeface="Happy Monkey"/>
                <a:ea typeface="Happy Monkey"/>
                <a:cs typeface="Happy Monkey"/>
                <a:sym typeface="Happy Monkey"/>
              </a:rPr>
              <a:t>June 22</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Sweet Treat: </a:t>
            </a:r>
            <a:r>
              <a:rPr lang="en-US" sz="2100">
                <a:solidFill>
                  <a:schemeClr val="dk1"/>
                </a:solidFill>
                <a:latin typeface="Happy Monkey"/>
                <a:ea typeface="Happy Monkey"/>
                <a:cs typeface="Happy Monkey"/>
                <a:sym typeface="Happy Monkey"/>
              </a:rPr>
              <a:t>Chocolate Covered Strawberries</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Lunch Spot: </a:t>
            </a:r>
            <a:r>
              <a:rPr lang="en-US" sz="2100">
                <a:solidFill>
                  <a:schemeClr val="dk1"/>
                </a:solidFill>
                <a:latin typeface="Happy Monkey"/>
                <a:ea typeface="Happy Monkey"/>
                <a:cs typeface="Happy Monkey"/>
                <a:sym typeface="Happy Monkey"/>
              </a:rPr>
              <a:t>First Watch</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Drink: </a:t>
            </a:r>
            <a:r>
              <a:rPr lang="en-US" sz="2100">
                <a:solidFill>
                  <a:schemeClr val="dk1"/>
                </a:solidFill>
                <a:latin typeface="Happy Monkey"/>
                <a:ea typeface="Happy Monkey"/>
                <a:cs typeface="Happy Monkey"/>
                <a:sym typeface="Happy Monkey"/>
              </a:rPr>
              <a:t>Dr. Pepper</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Colors: </a:t>
            </a:r>
            <a:r>
              <a:rPr lang="en-US" sz="2100">
                <a:solidFill>
                  <a:schemeClr val="dk1"/>
                </a:solidFill>
                <a:latin typeface="Happy Monkey"/>
                <a:ea typeface="Happy Monkey"/>
                <a:cs typeface="Happy Monkey"/>
                <a:sym typeface="Happy Monkey"/>
              </a:rPr>
              <a:t>Pinks &amp; Greens</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Store: </a:t>
            </a:r>
            <a:r>
              <a:rPr lang="en-US" sz="2100">
                <a:solidFill>
                  <a:schemeClr val="dk1"/>
                </a:solidFill>
                <a:latin typeface="Happy Monkey"/>
                <a:ea typeface="Happy Monkey"/>
                <a:cs typeface="Happy Monkey"/>
                <a:sym typeface="Happy Monkey"/>
              </a:rPr>
              <a:t>Target</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Hobbies: </a:t>
            </a:r>
            <a:r>
              <a:rPr lang="en-US" sz="2100">
                <a:solidFill>
                  <a:schemeClr val="dk1"/>
                </a:solidFill>
                <a:latin typeface="Happy Monkey"/>
                <a:ea typeface="Happy Monkey"/>
                <a:cs typeface="Happy Monkey"/>
                <a:sym typeface="Happy Monkey"/>
              </a:rPr>
              <a:t>Reading, Cooking, &amp; Sports</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Scent: </a:t>
            </a:r>
            <a:r>
              <a:rPr lang="en-US" sz="2100">
                <a:solidFill>
                  <a:schemeClr val="dk1"/>
                </a:solidFill>
                <a:latin typeface="Happy Monkey"/>
                <a:ea typeface="Happy Monkey"/>
                <a:cs typeface="Happy Monkey"/>
                <a:sym typeface="Happy Monkey"/>
              </a:rPr>
              <a:t>Vanilla</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Sports Team: </a:t>
            </a:r>
            <a:r>
              <a:rPr lang="en-US" sz="2100">
                <a:solidFill>
                  <a:schemeClr val="dk1"/>
                </a:solidFill>
                <a:latin typeface="Happy Monkey"/>
                <a:ea typeface="Happy Monkey"/>
                <a:cs typeface="Happy Monkey"/>
                <a:sym typeface="Happy Monkey"/>
              </a:rPr>
              <a:t>Alabama</a:t>
            </a:r>
            <a:endParaRPr sz="21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100">
                <a:solidFill>
                  <a:schemeClr val="dk1"/>
                </a:solidFill>
                <a:latin typeface="Happy Monkey"/>
                <a:ea typeface="Happy Monkey"/>
                <a:cs typeface="Happy Monkey"/>
                <a:sym typeface="Happy Monkey"/>
              </a:rPr>
              <a:t>I can always use (personal): </a:t>
            </a:r>
            <a:r>
              <a:rPr lang="en-US" sz="2100">
                <a:solidFill>
                  <a:schemeClr val="dk1"/>
                </a:solidFill>
                <a:latin typeface="Happy Monkey"/>
                <a:ea typeface="Happy Monkey"/>
                <a:cs typeface="Happy Monkey"/>
                <a:sym typeface="Happy Monkey"/>
              </a:rPr>
              <a:t>Gift Cards</a:t>
            </a:r>
            <a:endParaRPr sz="1900">
              <a:solidFill>
                <a:schemeClr val="dk1"/>
              </a:solidFill>
              <a:latin typeface="Happy Monkey"/>
              <a:ea typeface="Happy Monkey"/>
              <a:cs typeface="Happy Monkey"/>
              <a:sym typeface="Happy Monkey"/>
            </a:endParaRPr>
          </a:p>
        </p:txBody>
      </p:sp>
      <p:sp>
        <p:nvSpPr>
          <p:cNvPr id="228" name="Google Shape;228;p24"/>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29" name="Google Shape;229;p24"/>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30" name="Google Shape;230;p24"/>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Jill</a:t>
            </a:r>
            <a:endParaRPr sz="1300">
              <a:latin typeface="Chelsea Market"/>
              <a:ea typeface="Chelsea Market"/>
              <a:cs typeface="Chelsea Market"/>
              <a:sym typeface="Chelsea Market"/>
            </a:endParaRPr>
          </a:p>
        </p:txBody>
      </p:sp>
      <p:sp>
        <p:nvSpPr>
          <p:cNvPr id="231" name="Google Shape;231;p24"/>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598-5576</a:t>
            </a:r>
            <a:endParaRPr>
              <a:latin typeface="Happy Monkey"/>
              <a:ea typeface="Happy Monkey"/>
              <a:cs typeface="Happy Monkey"/>
              <a:sym typeface="Happy Monkey"/>
            </a:endParaRPr>
          </a:p>
        </p:txBody>
      </p:sp>
      <p:sp>
        <p:nvSpPr>
          <p:cNvPr id="232" name="Google Shape;232;p24"/>
          <p:cNvSpPr txBox="1"/>
          <p:nvPr/>
        </p:nvSpPr>
        <p:spPr>
          <a:xfrm>
            <a:off x="229350" y="5029200"/>
            <a:ext cx="3903300" cy="44022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202124"/>
                </a:solidFill>
                <a:highlight>
                  <a:srgbClr val="FFFFFF"/>
                </a:highlight>
                <a:latin typeface="Happy Monkey"/>
                <a:ea typeface="Happy Monkey"/>
                <a:cs typeface="Happy Monkey"/>
                <a:sym typeface="Happy Monkey"/>
              </a:rPr>
              <a:t>Hello! </a:t>
            </a:r>
            <a:r>
              <a:rPr lang="en-US" sz="2000">
                <a:solidFill>
                  <a:srgbClr val="202124"/>
                </a:solidFill>
                <a:highlight>
                  <a:srgbClr val="FFFFFF"/>
                </a:highlight>
                <a:latin typeface="Happy Monkey"/>
                <a:ea typeface="Happy Monkey"/>
                <a:cs typeface="Happy Monkey"/>
                <a:sym typeface="Happy Monkey"/>
              </a:rPr>
              <a:t>My husband Sam and I have two boys, Ollie and Teddy, who keep us laughing and on our toes at all times and a dog named Scout. We both grew up in Williamson County and come from big families who we still spend a lot of time with. I love watching sports, reading, and cooking! I have been at Jenkins for 3 years. It’s the best “village” helping raise babies. </a:t>
            </a:r>
            <a:endParaRPr sz="2000">
              <a:latin typeface="Happy Monkey"/>
              <a:ea typeface="Happy Monkey"/>
              <a:cs typeface="Happy Monkey"/>
              <a:sym typeface="Happy Monkey"/>
            </a:endParaRPr>
          </a:p>
        </p:txBody>
      </p:sp>
      <p:sp>
        <p:nvSpPr>
          <p:cNvPr id="233" name="Google Shape;233;p24"/>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34" name="Google Shape;234;p24"/>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Jilliancummingsorr@gmail.com</a:t>
            </a:r>
            <a:endParaRPr sz="900">
              <a:latin typeface="Happy Monkey"/>
              <a:ea typeface="Happy Monkey"/>
              <a:cs typeface="Happy Monkey"/>
              <a:sym typeface="Happy Monke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25"/>
          <p:cNvSpPr txBox="1"/>
          <p:nvPr/>
        </p:nvSpPr>
        <p:spPr>
          <a:xfrm>
            <a:off x="4372600" y="3558075"/>
            <a:ext cx="3213300" cy="62340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Oct. 10</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Chocolate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Cracker Barrel</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Unsweet Tea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Green</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TJ Maxx</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Hobbies: </a:t>
            </a:r>
            <a:r>
              <a:rPr lang="en-US" sz="2000">
                <a:solidFill>
                  <a:schemeClr val="dk1"/>
                </a:solidFill>
                <a:latin typeface="Happy Monkey"/>
                <a:ea typeface="Happy Monkey"/>
                <a:cs typeface="Happy Monkey"/>
                <a:sym typeface="Happy Monkey"/>
              </a:rPr>
              <a:t>Gardening</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Amazing Grace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Vols &amp; Belmont</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Collect: </a:t>
            </a:r>
            <a:r>
              <a:rPr lang="en-US" sz="2000">
                <a:solidFill>
                  <a:schemeClr val="dk1"/>
                </a:solidFill>
                <a:latin typeface="Happy Monkey"/>
                <a:ea typeface="Happy Monkey"/>
                <a:cs typeface="Happy Monkey"/>
                <a:sym typeface="Happy Monkey"/>
              </a:rPr>
              <a:t>Plants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&amp; classroom): </a:t>
            </a:r>
            <a:r>
              <a:rPr lang="en-US" sz="2000">
                <a:solidFill>
                  <a:schemeClr val="dk1"/>
                </a:solidFill>
                <a:latin typeface="Happy Monkey"/>
                <a:ea typeface="Happy Monkey"/>
                <a:cs typeface="Happy Monkey"/>
                <a:sym typeface="Happy Monkey"/>
              </a:rPr>
              <a:t>Prayers for being all your child needs that day &amp; a smooth day of learning</a:t>
            </a:r>
            <a:endParaRPr sz="1800">
              <a:solidFill>
                <a:schemeClr val="dk1"/>
              </a:solidFill>
              <a:latin typeface="Happy Monkey"/>
              <a:ea typeface="Happy Monkey"/>
              <a:cs typeface="Happy Monkey"/>
              <a:sym typeface="Happy Monkey"/>
            </a:endParaRPr>
          </a:p>
        </p:txBody>
      </p:sp>
      <p:sp>
        <p:nvSpPr>
          <p:cNvPr id="240" name="Google Shape;240;p25"/>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41" name="Google Shape;241;p25"/>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42" name="Google Shape;242;p25"/>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Millie</a:t>
            </a:r>
            <a:endParaRPr sz="1300">
              <a:latin typeface="Chelsea Market"/>
              <a:ea typeface="Chelsea Market"/>
              <a:cs typeface="Chelsea Market"/>
              <a:sym typeface="Chelsea Market"/>
            </a:endParaRPr>
          </a:p>
        </p:txBody>
      </p:sp>
      <p:sp>
        <p:nvSpPr>
          <p:cNvPr id="243" name="Google Shape;243;p25"/>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973-9343</a:t>
            </a:r>
            <a:endParaRPr>
              <a:latin typeface="Happy Monkey"/>
              <a:ea typeface="Happy Monkey"/>
              <a:cs typeface="Happy Monkey"/>
              <a:sym typeface="Happy Monkey"/>
            </a:endParaRPr>
          </a:p>
        </p:txBody>
      </p:sp>
      <p:sp>
        <p:nvSpPr>
          <p:cNvPr id="244" name="Google Shape;244;p25"/>
          <p:cNvSpPr txBox="1"/>
          <p:nvPr/>
        </p:nvSpPr>
        <p:spPr>
          <a:xfrm>
            <a:off x="229350" y="5029200"/>
            <a:ext cx="3903300" cy="47715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202124"/>
                </a:solidFill>
                <a:highlight>
                  <a:srgbClr val="FFFFFF"/>
                </a:highlight>
                <a:latin typeface="Happy Monkey"/>
                <a:ea typeface="Happy Monkey"/>
                <a:cs typeface="Happy Monkey"/>
                <a:sym typeface="Happy Monkey"/>
              </a:rPr>
              <a:t>Hello! </a:t>
            </a:r>
            <a:r>
              <a:rPr lang="en-US" sz="1600">
                <a:solidFill>
                  <a:srgbClr val="202124"/>
                </a:solidFill>
                <a:highlight>
                  <a:srgbClr val="FFFFFF"/>
                </a:highlight>
                <a:latin typeface="Happy Monkey"/>
                <a:ea typeface="Happy Monkey"/>
                <a:cs typeface="Happy Monkey"/>
                <a:sym typeface="Happy Monkey"/>
              </a:rPr>
              <a:t>I have been married for 37 years to Tommy and we have three children ages 36-27. We also have 2 grandchildren ages 7-12. We downsized 4 years ago and moved from Brentwood to Nolensville to be near our grandchildren. We love it here!!! I was a nurse for 10+ years. I was able to stay home with my kids after that. I remember how much Mothers Day Out was for my sanity as a young mother. Now I can help some of you out.This is my second year at Jenkins. We all love children and feel lucky to have a job helping them grow and learn about how much God loves them.  I look forward to meeting everyone on the first day of school</a:t>
            </a:r>
            <a:endParaRPr sz="1600">
              <a:latin typeface="Happy Monkey"/>
              <a:ea typeface="Happy Monkey"/>
              <a:cs typeface="Happy Monkey"/>
              <a:sym typeface="Happy Monkey"/>
            </a:endParaRPr>
          </a:p>
        </p:txBody>
      </p:sp>
      <p:sp>
        <p:nvSpPr>
          <p:cNvPr id="245" name="Google Shape;245;p25"/>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46" name="Google Shape;246;p25"/>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Milmalone3@gmail.com</a:t>
            </a:r>
            <a:endParaRPr sz="900">
              <a:latin typeface="Happy Monkey"/>
              <a:ea typeface="Happy Monkey"/>
              <a:cs typeface="Happy Monkey"/>
              <a:sym typeface="Happy Monke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26"/>
          <p:cNvSpPr txBox="1"/>
          <p:nvPr/>
        </p:nvSpPr>
        <p:spPr>
          <a:xfrm>
            <a:off x="4372600" y="3558075"/>
            <a:ext cx="3213300" cy="64341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Birthday: </a:t>
            </a:r>
            <a:r>
              <a:rPr lang="en-US" sz="1800">
                <a:solidFill>
                  <a:schemeClr val="dk1"/>
                </a:solidFill>
                <a:latin typeface="Happy Monkey"/>
                <a:ea typeface="Happy Monkey"/>
                <a:cs typeface="Happy Monkey"/>
                <a:sym typeface="Happy Monkey"/>
              </a:rPr>
              <a:t>April 4</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Sweet Treat: </a:t>
            </a:r>
            <a:r>
              <a:rPr lang="en-US" sz="1800">
                <a:solidFill>
                  <a:schemeClr val="dk1"/>
                </a:solidFill>
                <a:latin typeface="Happy Monkey"/>
                <a:ea typeface="Happy Monkey"/>
                <a:cs typeface="Happy Monkey"/>
                <a:sym typeface="Happy Monkey"/>
              </a:rPr>
              <a:t>Pie</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Lunch Spot: </a:t>
            </a:r>
            <a:r>
              <a:rPr lang="en-US" sz="1800">
                <a:solidFill>
                  <a:schemeClr val="dk1"/>
                </a:solidFill>
                <a:latin typeface="Happy Monkey"/>
                <a:ea typeface="Happy Monkey"/>
                <a:cs typeface="Happy Monkey"/>
                <a:sym typeface="Happy Monkey"/>
              </a:rPr>
              <a:t>Puffy Muffin</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Drink: </a:t>
            </a:r>
            <a:r>
              <a:rPr lang="en-US" sz="1800">
                <a:solidFill>
                  <a:schemeClr val="dk1"/>
                </a:solidFill>
                <a:latin typeface="Happy Monkey"/>
                <a:ea typeface="Happy Monkey"/>
                <a:cs typeface="Happy Monkey"/>
                <a:sym typeface="Happy Monkey"/>
              </a:rPr>
              <a:t>Chai Tea Latte</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Colors: </a:t>
            </a:r>
            <a:r>
              <a:rPr lang="en-US" sz="1800">
                <a:solidFill>
                  <a:schemeClr val="dk1"/>
                </a:solidFill>
                <a:latin typeface="Happy Monkey"/>
                <a:ea typeface="Happy Monkey"/>
                <a:cs typeface="Happy Monkey"/>
                <a:sym typeface="Happy Monkey"/>
              </a:rPr>
              <a:t>Green &amp; Navy Blue</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Store: </a:t>
            </a:r>
            <a:r>
              <a:rPr lang="en-US" sz="1800">
                <a:solidFill>
                  <a:schemeClr val="dk1"/>
                </a:solidFill>
                <a:latin typeface="Happy Monkey"/>
                <a:ea typeface="Happy Monkey"/>
                <a:cs typeface="Happy Monkey"/>
                <a:sym typeface="Happy Monkey"/>
              </a:rPr>
              <a:t>Target, TJ Maxx, Hobby Lobby</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Hobbies: </a:t>
            </a:r>
            <a:r>
              <a:rPr lang="en-US" sz="1800">
                <a:solidFill>
                  <a:schemeClr val="dk1"/>
                </a:solidFill>
                <a:latin typeface="Happy Monkey"/>
                <a:ea typeface="Happy Monkey"/>
                <a:cs typeface="Happy Monkey"/>
                <a:sym typeface="Happy Monkey"/>
              </a:rPr>
              <a:t>Reading, Sewing, Crafting, &amp; Exercising</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Scent: </a:t>
            </a:r>
            <a:r>
              <a:rPr lang="en-US" sz="1800">
                <a:solidFill>
                  <a:schemeClr val="dk1"/>
                </a:solidFill>
                <a:latin typeface="Happy Monkey"/>
                <a:ea typeface="Happy Monkey"/>
                <a:cs typeface="Happy Monkey"/>
                <a:sym typeface="Happy Monkey"/>
              </a:rPr>
              <a:t>Narcissist @ Buff City</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Sports Team: </a:t>
            </a:r>
            <a:r>
              <a:rPr lang="en-US" sz="1800">
                <a:solidFill>
                  <a:schemeClr val="dk1"/>
                </a:solidFill>
                <a:latin typeface="Happy Monkey"/>
                <a:ea typeface="Happy Monkey"/>
                <a:cs typeface="Happy Monkey"/>
                <a:sym typeface="Happy Monkey"/>
              </a:rPr>
              <a:t>Titans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Collect: </a:t>
            </a:r>
            <a:r>
              <a:rPr lang="en-US" sz="1800">
                <a:solidFill>
                  <a:schemeClr val="dk1"/>
                </a:solidFill>
                <a:latin typeface="Happy Monkey"/>
                <a:ea typeface="Happy Monkey"/>
                <a:cs typeface="Happy Monkey"/>
                <a:sym typeface="Happy Monkey"/>
              </a:rPr>
              <a:t>Cute Dish Towels and anything Christmas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(personal): </a:t>
            </a:r>
            <a:r>
              <a:rPr lang="en-US" sz="1800">
                <a:solidFill>
                  <a:schemeClr val="dk1"/>
                </a:solidFill>
                <a:latin typeface="Happy Monkey"/>
                <a:ea typeface="Happy Monkey"/>
                <a:cs typeface="Happy Monkey"/>
                <a:sym typeface="Happy Monkey"/>
              </a:rPr>
              <a:t>Candles, Nail Polish, Lotion</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(classroom): </a:t>
            </a:r>
            <a:r>
              <a:rPr lang="en-US" sz="1800">
                <a:solidFill>
                  <a:schemeClr val="dk1"/>
                </a:solidFill>
                <a:latin typeface="Happy Monkey"/>
                <a:ea typeface="Happy Monkey"/>
                <a:cs typeface="Happy Monkey"/>
                <a:sym typeface="Happy Monkey"/>
              </a:rPr>
              <a:t>Toys, Books, Musical Instruments, Puzzles </a:t>
            </a:r>
            <a:endParaRPr sz="1800">
              <a:solidFill>
                <a:schemeClr val="dk1"/>
              </a:solidFill>
              <a:latin typeface="Happy Monkey"/>
              <a:ea typeface="Happy Monkey"/>
              <a:cs typeface="Happy Monkey"/>
              <a:sym typeface="Happy Monkey"/>
            </a:endParaRPr>
          </a:p>
        </p:txBody>
      </p:sp>
      <p:sp>
        <p:nvSpPr>
          <p:cNvPr id="252" name="Google Shape;252;p26"/>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53" name="Google Shape;253;p26"/>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54" name="Google Shape;254;p26"/>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Marti</a:t>
            </a:r>
            <a:endParaRPr sz="1300">
              <a:latin typeface="Chelsea Market"/>
              <a:ea typeface="Chelsea Market"/>
              <a:cs typeface="Chelsea Market"/>
              <a:sym typeface="Chelsea Market"/>
            </a:endParaRPr>
          </a:p>
        </p:txBody>
      </p:sp>
      <p:sp>
        <p:nvSpPr>
          <p:cNvPr id="255" name="Google Shape;255;p26"/>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419-9873</a:t>
            </a:r>
            <a:endParaRPr>
              <a:latin typeface="Happy Monkey"/>
              <a:ea typeface="Happy Monkey"/>
              <a:cs typeface="Happy Monkey"/>
              <a:sym typeface="Happy Monkey"/>
            </a:endParaRPr>
          </a:p>
        </p:txBody>
      </p:sp>
      <p:sp>
        <p:nvSpPr>
          <p:cNvPr id="256" name="Google Shape;256;p26"/>
          <p:cNvSpPr txBox="1"/>
          <p:nvPr/>
        </p:nvSpPr>
        <p:spPr>
          <a:xfrm>
            <a:off x="229350" y="5029200"/>
            <a:ext cx="3903300" cy="45408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700">
                <a:solidFill>
                  <a:schemeClr val="dk1"/>
                </a:solidFill>
                <a:latin typeface="Happy Monkey"/>
                <a:ea typeface="Happy Monkey"/>
                <a:cs typeface="Happy Monkey"/>
                <a:sym typeface="Happy Monkey"/>
              </a:rPr>
              <a:t>Welcome! </a:t>
            </a:r>
            <a:r>
              <a:rPr lang="en-US" sz="1700">
                <a:solidFill>
                  <a:srgbClr val="202124"/>
                </a:solidFill>
                <a:highlight>
                  <a:srgbClr val="FFFFFF"/>
                </a:highlight>
                <a:latin typeface="Happy Monkey"/>
                <a:ea typeface="Happy Monkey"/>
                <a:cs typeface="Happy Monkey"/>
                <a:sym typeface="Happy Monkey"/>
              </a:rPr>
              <a:t>My husband is a college football coach, currently working at a small college in North Carolina. We have six children and soon to be 11 grandchildren! We lived in Nolensville back in the early 2000’s and have lived in Michigan, Missouri and Colorado since then. All of our grandchildren live in Nolensville and we decided it was time to get back this way and live closer to them! This is my first year at Jenkins. I love the sweet families here, so many precious siblings here! My coworkers are the absolute best. </a:t>
            </a:r>
            <a:endParaRPr sz="1700">
              <a:latin typeface="Happy Monkey"/>
              <a:ea typeface="Happy Monkey"/>
              <a:cs typeface="Happy Monkey"/>
              <a:sym typeface="Happy Monkey"/>
            </a:endParaRPr>
          </a:p>
        </p:txBody>
      </p:sp>
      <p:sp>
        <p:nvSpPr>
          <p:cNvPr id="257" name="Google Shape;257;p26"/>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58" name="Google Shape;258;p26"/>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FC1F2"/>
                </a:solidFill>
                <a:latin typeface="Happy Monkey"/>
                <a:ea typeface="Happy Monkey"/>
                <a:cs typeface="Happy Monkey"/>
                <a:sym typeface="Happy Monkey"/>
              </a:rPr>
              <a:t>Symo8@comcast.net</a:t>
            </a:r>
            <a:endParaRPr sz="1100">
              <a:latin typeface="Happy Monkey"/>
              <a:ea typeface="Happy Monkey"/>
              <a:cs typeface="Happy Monkey"/>
              <a:sym typeface="Happy Monke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27"/>
          <p:cNvSpPr txBox="1"/>
          <p:nvPr/>
        </p:nvSpPr>
        <p:spPr>
          <a:xfrm>
            <a:off x="4372600" y="3558075"/>
            <a:ext cx="3213300" cy="53256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Dec. 23</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Swedish Fish</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Chick-fil-A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Coffee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Blue, Green, Purple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Target &amp; Amazon</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Hobbies: </a:t>
            </a:r>
            <a:r>
              <a:rPr lang="en-US" sz="2000">
                <a:solidFill>
                  <a:schemeClr val="dk1"/>
                </a:solidFill>
                <a:latin typeface="Happy Monkey"/>
                <a:ea typeface="Happy Monkey"/>
                <a:cs typeface="Happy Monkey"/>
                <a:sym typeface="Happy Monkey"/>
              </a:rPr>
              <a:t>Reading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Citrus &amp; Coconut</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Cowboys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Gift Cards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a:t>
            </a:r>
            <a:r>
              <a:rPr lang="en-US" sz="2000">
                <a:solidFill>
                  <a:schemeClr val="dk1"/>
                </a:solidFill>
                <a:latin typeface="Happy Monkey"/>
                <a:ea typeface="Happy Monkey"/>
                <a:cs typeface="Happy Monkey"/>
                <a:sym typeface="Happy Monkey"/>
              </a:rPr>
              <a:t> </a:t>
            </a:r>
            <a:r>
              <a:rPr lang="en-US" sz="2000">
                <a:solidFill>
                  <a:schemeClr val="dk1"/>
                </a:solidFill>
                <a:latin typeface="Happy Monkey"/>
                <a:ea typeface="Happy Monkey"/>
                <a:cs typeface="Happy Monkey"/>
                <a:sym typeface="Happy Monkey"/>
              </a:rPr>
              <a:t>Books</a:t>
            </a:r>
            <a:endParaRPr sz="2000">
              <a:solidFill>
                <a:schemeClr val="dk1"/>
              </a:solidFill>
              <a:latin typeface="Happy Monkey"/>
              <a:ea typeface="Happy Monkey"/>
              <a:cs typeface="Happy Monkey"/>
              <a:sym typeface="Happy Monkey"/>
            </a:endParaRPr>
          </a:p>
        </p:txBody>
      </p:sp>
      <p:sp>
        <p:nvSpPr>
          <p:cNvPr id="264" name="Google Shape;264;p27"/>
          <p:cNvSpPr/>
          <p:nvPr/>
        </p:nvSpPr>
        <p:spPr>
          <a:xfrm>
            <a:off x="260900" y="3218625"/>
            <a:ext cx="3903300" cy="19305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65" name="Google Shape;265;p27"/>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66" name="Google Shape;266;p27"/>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Tiffany</a:t>
            </a:r>
            <a:endParaRPr sz="1300">
              <a:latin typeface="Chelsea Market"/>
              <a:ea typeface="Chelsea Market"/>
              <a:cs typeface="Chelsea Market"/>
              <a:sym typeface="Chelsea Market"/>
            </a:endParaRPr>
          </a:p>
        </p:txBody>
      </p:sp>
      <p:sp>
        <p:nvSpPr>
          <p:cNvPr id="267" name="Google Shape;267;p27"/>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(832) 868-5476</a:t>
            </a:r>
            <a:endParaRPr>
              <a:latin typeface="Happy Monkey"/>
              <a:ea typeface="Happy Monkey"/>
              <a:cs typeface="Happy Monkey"/>
              <a:sym typeface="Happy Monkey"/>
            </a:endParaRPr>
          </a:p>
        </p:txBody>
      </p:sp>
      <p:sp>
        <p:nvSpPr>
          <p:cNvPr id="268" name="Google Shape;268;p27"/>
          <p:cNvSpPr txBox="1"/>
          <p:nvPr/>
        </p:nvSpPr>
        <p:spPr>
          <a:xfrm>
            <a:off x="229350" y="5331100"/>
            <a:ext cx="3903300" cy="42789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700">
                <a:solidFill>
                  <a:srgbClr val="202124"/>
                </a:solidFill>
                <a:highlight>
                  <a:srgbClr val="FFFFFF"/>
                </a:highlight>
                <a:latin typeface="Happy Monkey"/>
                <a:ea typeface="Happy Monkey"/>
                <a:cs typeface="Happy Monkey"/>
                <a:sym typeface="Happy Monkey"/>
              </a:rPr>
              <a:t>Hello! </a:t>
            </a:r>
            <a:r>
              <a:rPr lang="en-US" sz="1700">
                <a:solidFill>
                  <a:srgbClr val="202124"/>
                </a:solidFill>
                <a:highlight>
                  <a:srgbClr val="FFFFFF"/>
                </a:highlight>
                <a:latin typeface="Happy Monkey"/>
                <a:ea typeface="Happy Monkey"/>
                <a:cs typeface="Happy Monkey"/>
                <a:sym typeface="Happy Monkey"/>
              </a:rPr>
              <a:t>My name is Tiffany Stewart. My husband, Braden, and I have been married for 11 years, and we have two children; Austin (9) &amp; Poppy (6). I have a degree in Early Childhood Education and have 11 years of teaching experience. I have been at Jenkins for five years. I love all the people. We are such great friends to come work with every day. I love my little preschoolers and watching them grow and learn during this very important time! I am looking forward to this year - it’s going to be great! </a:t>
            </a:r>
            <a:endParaRPr sz="1700">
              <a:latin typeface="Happy Monkey"/>
              <a:ea typeface="Happy Monkey"/>
              <a:cs typeface="Happy Monkey"/>
              <a:sym typeface="Happy Monkey"/>
            </a:endParaRPr>
          </a:p>
        </p:txBody>
      </p:sp>
      <p:sp>
        <p:nvSpPr>
          <p:cNvPr id="269" name="Google Shape;269;p27"/>
          <p:cNvSpPr txBox="1"/>
          <p:nvPr/>
        </p:nvSpPr>
        <p:spPr>
          <a:xfrm>
            <a:off x="4732159" y="36291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70" name="Google Shape;270;p27"/>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t.hensley86@gmail.com</a:t>
            </a:r>
            <a:endParaRPr sz="900">
              <a:latin typeface="Happy Monkey"/>
              <a:ea typeface="Happy Monkey"/>
              <a:cs typeface="Happy Monkey"/>
              <a:sym typeface="Happy Monkey"/>
            </a:endParaRPr>
          </a:p>
        </p:txBody>
      </p:sp>
      <p:sp>
        <p:nvSpPr>
          <p:cNvPr id="271" name="Google Shape;271;p27"/>
          <p:cNvSpPr txBox="1"/>
          <p:nvPr/>
        </p:nvSpPr>
        <p:spPr>
          <a:xfrm>
            <a:off x="260875" y="4748825"/>
            <a:ext cx="3903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@mstiffanysclass</a:t>
            </a:r>
            <a:endParaRPr sz="600">
              <a:latin typeface="Happy Monkey"/>
              <a:ea typeface="Happy Monkey"/>
              <a:cs typeface="Happy Monkey"/>
              <a:sym typeface="Happy Monke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28"/>
          <p:cNvSpPr txBox="1"/>
          <p:nvPr/>
        </p:nvSpPr>
        <p:spPr>
          <a:xfrm>
            <a:off x="4372600" y="3558075"/>
            <a:ext cx="3213300" cy="63417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Birthday: </a:t>
            </a:r>
            <a:r>
              <a:rPr lang="en-US" sz="1700">
                <a:solidFill>
                  <a:schemeClr val="dk1"/>
                </a:solidFill>
                <a:latin typeface="Happy Monkey"/>
                <a:ea typeface="Happy Monkey"/>
                <a:cs typeface="Happy Monkey"/>
                <a:sym typeface="Happy Monkey"/>
              </a:rPr>
              <a:t>July 16</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Sweet Treat: </a:t>
            </a:r>
            <a:r>
              <a:rPr lang="en-US" sz="1700">
                <a:solidFill>
                  <a:schemeClr val="dk1"/>
                </a:solidFill>
                <a:latin typeface="Happy Monkey"/>
                <a:ea typeface="Happy Monkey"/>
                <a:cs typeface="Happy Monkey"/>
                <a:sym typeface="Happy Monkey"/>
              </a:rPr>
              <a:t>Key Lime Pie &amp; Dark Chocolate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Lunch Spot: </a:t>
            </a:r>
            <a:r>
              <a:rPr lang="en-US" sz="1700">
                <a:solidFill>
                  <a:schemeClr val="dk1"/>
                </a:solidFill>
                <a:latin typeface="Happy Monkey"/>
                <a:ea typeface="Happy Monkey"/>
                <a:cs typeface="Happy Monkey"/>
                <a:sym typeface="Happy Monkey"/>
              </a:rPr>
              <a:t>Eggstravaganza &amp; Outlanders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Drink: </a:t>
            </a:r>
            <a:r>
              <a:rPr lang="en-US" sz="1700">
                <a:solidFill>
                  <a:schemeClr val="dk1"/>
                </a:solidFill>
                <a:latin typeface="Happy Monkey"/>
                <a:ea typeface="Happy Monkey"/>
                <a:cs typeface="Happy Monkey"/>
                <a:sym typeface="Happy Monkey"/>
              </a:rPr>
              <a:t>Iced Coffee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Colors: </a:t>
            </a:r>
            <a:r>
              <a:rPr lang="en-US" sz="1700">
                <a:solidFill>
                  <a:schemeClr val="dk1"/>
                </a:solidFill>
                <a:latin typeface="Happy Monkey"/>
                <a:ea typeface="Happy Monkey"/>
                <a:cs typeface="Happy Monkey"/>
                <a:sym typeface="Happy Monkey"/>
              </a:rPr>
              <a:t>Orange &amp; Red</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Store: </a:t>
            </a:r>
            <a:r>
              <a:rPr lang="en-US" sz="1700">
                <a:solidFill>
                  <a:schemeClr val="dk1"/>
                </a:solidFill>
                <a:latin typeface="Happy Monkey"/>
                <a:ea typeface="Happy Monkey"/>
                <a:cs typeface="Happy Monkey"/>
                <a:sym typeface="Happy Monkey"/>
              </a:rPr>
              <a:t>TJ Maxx &amp; Marshalls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Hobbies: </a:t>
            </a:r>
            <a:r>
              <a:rPr lang="en-US" sz="1700">
                <a:solidFill>
                  <a:schemeClr val="dk1"/>
                </a:solidFill>
                <a:latin typeface="Happy Monkey"/>
                <a:ea typeface="Happy Monkey"/>
                <a:cs typeface="Happy Monkey"/>
                <a:sym typeface="Happy Monkey"/>
              </a:rPr>
              <a:t>Rowing, Water Sports, &amp; Reading Historical Fiction</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Scent: </a:t>
            </a:r>
            <a:r>
              <a:rPr lang="en-US" sz="1700">
                <a:solidFill>
                  <a:schemeClr val="dk1"/>
                </a:solidFill>
                <a:latin typeface="Happy Monkey"/>
                <a:ea typeface="Happy Monkey"/>
                <a:cs typeface="Happy Monkey"/>
                <a:sym typeface="Happy Monkey"/>
              </a:rPr>
              <a:t>Florals &amp; Lavender</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Sports Team: </a:t>
            </a:r>
            <a:r>
              <a:rPr lang="en-US" sz="1700">
                <a:solidFill>
                  <a:schemeClr val="dk1"/>
                </a:solidFill>
                <a:latin typeface="Happy Monkey"/>
                <a:ea typeface="Happy Monkey"/>
                <a:cs typeface="Happy Monkey"/>
                <a:sym typeface="Happy Monkey"/>
              </a:rPr>
              <a:t>New Orleans Saints &amp; Preds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Collect: </a:t>
            </a:r>
            <a:r>
              <a:rPr lang="en-US" sz="1700">
                <a:solidFill>
                  <a:schemeClr val="dk1"/>
                </a:solidFill>
                <a:latin typeface="Happy Monkey"/>
                <a:ea typeface="Happy Monkey"/>
                <a:cs typeface="Happy Monkey"/>
                <a:sym typeface="Happy Monkey"/>
              </a:rPr>
              <a:t>Board Games for 2 Players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(personal): </a:t>
            </a:r>
            <a:r>
              <a:rPr lang="en-US" sz="1700">
                <a:solidFill>
                  <a:schemeClr val="dk1"/>
                </a:solidFill>
                <a:latin typeface="Happy Monkey"/>
                <a:ea typeface="Happy Monkey"/>
                <a:cs typeface="Happy Monkey"/>
                <a:sym typeface="Happy Monkey"/>
              </a:rPr>
              <a:t>Candles &amp; Coffee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(classroom): </a:t>
            </a:r>
            <a:r>
              <a:rPr lang="en-US" sz="1700">
                <a:solidFill>
                  <a:schemeClr val="dk1"/>
                </a:solidFill>
                <a:latin typeface="Happy Monkey"/>
                <a:ea typeface="Happy Monkey"/>
                <a:cs typeface="Happy Monkey"/>
                <a:sym typeface="Happy Monkey"/>
              </a:rPr>
              <a:t>Rhythm Sticks &amp; Shaker Eggs</a:t>
            </a:r>
            <a:endParaRPr sz="1700">
              <a:solidFill>
                <a:schemeClr val="dk1"/>
              </a:solidFill>
              <a:latin typeface="Happy Monkey"/>
              <a:ea typeface="Happy Monkey"/>
              <a:cs typeface="Happy Monkey"/>
              <a:sym typeface="Happy Monkey"/>
            </a:endParaRPr>
          </a:p>
        </p:txBody>
      </p:sp>
      <p:sp>
        <p:nvSpPr>
          <p:cNvPr id="277" name="Google Shape;277;p28"/>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78" name="Google Shape;278;p28"/>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79" name="Google Shape;279;p28"/>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Sandy</a:t>
            </a:r>
            <a:endParaRPr sz="1300">
              <a:latin typeface="Chelsea Market"/>
              <a:ea typeface="Chelsea Market"/>
              <a:cs typeface="Chelsea Market"/>
              <a:sym typeface="Chelsea Market"/>
            </a:endParaRPr>
          </a:p>
        </p:txBody>
      </p:sp>
      <p:sp>
        <p:nvSpPr>
          <p:cNvPr id="280" name="Google Shape;280;p28"/>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910-4325</a:t>
            </a:r>
            <a:endParaRPr>
              <a:latin typeface="Happy Monkey"/>
              <a:ea typeface="Happy Monkey"/>
              <a:cs typeface="Happy Monkey"/>
              <a:sym typeface="Happy Monkey"/>
            </a:endParaRPr>
          </a:p>
        </p:txBody>
      </p:sp>
      <p:sp>
        <p:nvSpPr>
          <p:cNvPr id="281" name="Google Shape;281;p28"/>
          <p:cNvSpPr txBox="1"/>
          <p:nvPr/>
        </p:nvSpPr>
        <p:spPr>
          <a:xfrm>
            <a:off x="229350" y="5029200"/>
            <a:ext cx="3903300" cy="44022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Happy Monkey"/>
                <a:ea typeface="Happy Monkey"/>
                <a:cs typeface="Happy Monkey"/>
                <a:sym typeface="Happy Monkey"/>
              </a:rPr>
              <a:t>Welcome! </a:t>
            </a:r>
            <a:r>
              <a:rPr lang="en-US" sz="2000">
                <a:solidFill>
                  <a:srgbClr val="202124"/>
                </a:solidFill>
                <a:highlight>
                  <a:srgbClr val="FFFFFF"/>
                </a:highlight>
                <a:latin typeface="Happy Monkey"/>
                <a:ea typeface="Happy Monkey"/>
                <a:cs typeface="Happy Monkey"/>
                <a:sym typeface="Happy Monkey"/>
              </a:rPr>
              <a:t>I'm the music teacher here at Jenkins but I also teach private piano and voice from my home in Nolensville. I'm also the church music director at St Patrick's Anglican Church in Murfreesboro. I have been at Jenkins for 6 years. My favorite thing about being part of the Jenkins family is that our children get to grow in an environment of love. there’s a real joy at Jenkins. </a:t>
            </a:r>
            <a:endParaRPr sz="2000">
              <a:latin typeface="Happy Monkey"/>
              <a:ea typeface="Happy Monkey"/>
              <a:cs typeface="Happy Monkey"/>
              <a:sym typeface="Happy Monkey"/>
            </a:endParaRPr>
          </a:p>
        </p:txBody>
      </p:sp>
      <p:sp>
        <p:nvSpPr>
          <p:cNvPr id="282" name="Google Shape;282;p28"/>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83" name="Google Shape;283;p28"/>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C1F2"/>
                </a:solidFill>
                <a:latin typeface="Happy Monkey"/>
                <a:ea typeface="Happy Monkey"/>
                <a:cs typeface="Happy Monkey"/>
                <a:sym typeface="Happy Monkey"/>
              </a:rPr>
              <a:t>sandymurraymusic@gmail.com</a:t>
            </a:r>
            <a:endParaRPr sz="800">
              <a:latin typeface="Happy Monkey"/>
              <a:ea typeface="Happy Monkey"/>
              <a:cs typeface="Happy Monkey"/>
              <a:sym typeface="Happy Monke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29"/>
          <p:cNvSpPr txBox="1"/>
          <p:nvPr/>
        </p:nvSpPr>
        <p:spPr>
          <a:xfrm>
            <a:off x="4372600" y="3558075"/>
            <a:ext cx="3213300" cy="61878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Birthday: </a:t>
            </a:r>
            <a:r>
              <a:rPr lang="en-US" sz="1800">
                <a:solidFill>
                  <a:schemeClr val="dk1"/>
                </a:solidFill>
                <a:latin typeface="Happy Monkey"/>
                <a:ea typeface="Happy Monkey"/>
                <a:cs typeface="Happy Monkey"/>
                <a:sym typeface="Happy Monkey"/>
              </a:rPr>
              <a:t>April 9</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Sweet Treat: </a:t>
            </a:r>
            <a:r>
              <a:rPr lang="en-US" sz="1800">
                <a:solidFill>
                  <a:schemeClr val="dk1"/>
                </a:solidFill>
                <a:latin typeface="Happy Monkey"/>
                <a:ea typeface="Happy Monkey"/>
                <a:cs typeface="Happy Monkey"/>
                <a:sym typeface="Happy Monkey"/>
              </a:rPr>
              <a:t>Chocolate Chip Cookies, Cheesecake, Candy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Lunch Spot: </a:t>
            </a:r>
            <a:r>
              <a:rPr lang="en-US" sz="1800">
                <a:solidFill>
                  <a:schemeClr val="dk1"/>
                </a:solidFill>
                <a:latin typeface="Happy Monkey"/>
                <a:ea typeface="Happy Monkey"/>
                <a:cs typeface="Happy Monkey"/>
                <a:sym typeface="Happy Monkey"/>
              </a:rPr>
              <a:t>Lokale &amp; Tazikis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Drink: </a:t>
            </a:r>
            <a:r>
              <a:rPr lang="en-US" sz="1800">
                <a:solidFill>
                  <a:schemeClr val="dk1"/>
                </a:solidFill>
                <a:latin typeface="Happy Monkey"/>
                <a:ea typeface="Happy Monkey"/>
                <a:cs typeface="Happy Monkey"/>
                <a:sym typeface="Happy Monkey"/>
              </a:rPr>
              <a:t>Sweet Tea</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Colors: </a:t>
            </a:r>
            <a:r>
              <a:rPr lang="en-US" sz="1800">
                <a:solidFill>
                  <a:schemeClr val="dk1"/>
                </a:solidFill>
                <a:latin typeface="Happy Monkey"/>
                <a:ea typeface="Happy Monkey"/>
                <a:cs typeface="Happy Monkey"/>
                <a:sym typeface="Happy Monkey"/>
              </a:rPr>
              <a:t>Navy Blue &amp; Purple</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Store: </a:t>
            </a:r>
            <a:r>
              <a:rPr lang="en-US" sz="1800">
                <a:solidFill>
                  <a:schemeClr val="dk1"/>
                </a:solidFill>
                <a:latin typeface="Happy Monkey"/>
                <a:ea typeface="Happy Monkey"/>
                <a:cs typeface="Happy Monkey"/>
                <a:sym typeface="Happy Monkey"/>
              </a:rPr>
              <a:t>Target, TJ Maxx, &amp; Hobby Lobby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Hobbies: </a:t>
            </a:r>
            <a:r>
              <a:rPr lang="en-US" sz="1800">
                <a:solidFill>
                  <a:schemeClr val="dk1"/>
                </a:solidFill>
                <a:latin typeface="Happy Monkey"/>
                <a:ea typeface="Happy Monkey"/>
                <a:cs typeface="Happy Monkey"/>
                <a:sym typeface="Happy Monkey"/>
              </a:rPr>
              <a:t>Baking, Crafting, Traveling, Exercising, &amp; Sleeping</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Scent: </a:t>
            </a:r>
            <a:r>
              <a:rPr lang="en-US" sz="1800">
                <a:solidFill>
                  <a:schemeClr val="dk1"/>
                </a:solidFill>
                <a:latin typeface="Happy Monkey"/>
                <a:ea typeface="Happy Monkey"/>
                <a:cs typeface="Happy Monkey"/>
                <a:sym typeface="Happy Monkey"/>
              </a:rPr>
              <a:t>Capri Blue Volcano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Sports Team: </a:t>
            </a:r>
            <a:r>
              <a:rPr lang="en-US" sz="1800">
                <a:solidFill>
                  <a:schemeClr val="dk1"/>
                </a:solidFill>
                <a:latin typeface="Happy Monkey"/>
                <a:ea typeface="Happy Monkey"/>
                <a:cs typeface="Happy Monkey"/>
                <a:sym typeface="Happy Monkey"/>
              </a:rPr>
              <a:t>Titans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(personal): </a:t>
            </a:r>
            <a:r>
              <a:rPr lang="en-US" sz="1800">
                <a:solidFill>
                  <a:schemeClr val="dk1"/>
                </a:solidFill>
                <a:latin typeface="Happy Monkey"/>
                <a:ea typeface="Happy Monkey"/>
                <a:cs typeface="Happy Monkey"/>
                <a:sym typeface="Happy Monkey"/>
              </a:rPr>
              <a:t>Candles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(classroom):</a:t>
            </a:r>
            <a:r>
              <a:rPr lang="en-US" sz="1800">
                <a:solidFill>
                  <a:schemeClr val="dk1"/>
                </a:solidFill>
                <a:latin typeface="Happy Monkey"/>
                <a:ea typeface="Happy Monkey"/>
                <a:cs typeface="Happy Monkey"/>
                <a:sym typeface="Happy Monkey"/>
              </a:rPr>
              <a:t> Play Dog, Kinetic Sand, Foam</a:t>
            </a:r>
            <a:endParaRPr sz="1800">
              <a:solidFill>
                <a:schemeClr val="dk1"/>
              </a:solidFill>
              <a:latin typeface="Happy Monkey"/>
              <a:ea typeface="Happy Monkey"/>
              <a:cs typeface="Happy Monkey"/>
              <a:sym typeface="Happy Monkey"/>
            </a:endParaRPr>
          </a:p>
        </p:txBody>
      </p:sp>
      <p:sp>
        <p:nvSpPr>
          <p:cNvPr id="289" name="Google Shape;289;p29"/>
          <p:cNvSpPr/>
          <p:nvPr/>
        </p:nvSpPr>
        <p:spPr>
          <a:xfrm>
            <a:off x="260900" y="3218625"/>
            <a:ext cx="3903300" cy="1854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290" name="Google Shape;290;p29"/>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291" name="Google Shape;291;p29"/>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Blair</a:t>
            </a:r>
            <a:endParaRPr sz="1300">
              <a:latin typeface="Chelsea Market"/>
              <a:ea typeface="Chelsea Market"/>
              <a:cs typeface="Chelsea Market"/>
              <a:sym typeface="Chelsea Market"/>
            </a:endParaRPr>
          </a:p>
        </p:txBody>
      </p:sp>
      <p:sp>
        <p:nvSpPr>
          <p:cNvPr id="292" name="Google Shape;292;p29"/>
          <p:cNvSpPr txBox="1"/>
          <p:nvPr/>
        </p:nvSpPr>
        <p:spPr>
          <a:xfrm>
            <a:off x="260875" y="42154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419-9473</a:t>
            </a:r>
            <a:endParaRPr>
              <a:latin typeface="Happy Monkey"/>
              <a:ea typeface="Happy Monkey"/>
              <a:cs typeface="Happy Monkey"/>
              <a:sym typeface="Happy Monkey"/>
            </a:endParaRPr>
          </a:p>
        </p:txBody>
      </p:sp>
      <p:sp>
        <p:nvSpPr>
          <p:cNvPr id="293" name="Google Shape;293;p29"/>
          <p:cNvSpPr txBox="1"/>
          <p:nvPr/>
        </p:nvSpPr>
        <p:spPr>
          <a:xfrm>
            <a:off x="229350" y="5331100"/>
            <a:ext cx="3903300" cy="45252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202124"/>
                </a:solidFill>
                <a:highlight>
                  <a:srgbClr val="FFFFFF"/>
                </a:highlight>
                <a:latin typeface="Happy Monkey"/>
                <a:ea typeface="Happy Monkey"/>
                <a:cs typeface="Happy Monkey"/>
                <a:sym typeface="Happy Monkey"/>
              </a:rPr>
              <a:t>Hello! </a:t>
            </a:r>
            <a:r>
              <a:rPr lang="en-US" sz="1800">
                <a:solidFill>
                  <a:srgbClr val="202124"/>
                </a:solidFill>
                <a:highlight>
                  <a:srgbClr val="FFFFFF"/>
                </a:highlight>
                <a:latin typeface="Happy Monkey"/>
                <a:ea typeface="Happy Monkey"/>
                <a:cs typeface="Happy Monkey"/>
                <a:sym typeface="Happy Monkey"/>
              </a:rPr>
              <a:t>I'm Ms. Blair! My husband, Hunter and I have three kids and one on the way... Tillman (8), Ramsey (6), Reagan (3), #4 coming in December. I started teaching at Jenkins three years ago and I love it, preschool is so fun!!! When I'm not at Jenkins, you will find me at the cheer gym, ball fields, or the elementary school with my kids!Jenkins has the best coworkers ever and the sweetest families. Jenkins for life!  I am so excited for a fun year with my new crew!!!</a:t>
            </a:r>
            <a:endParaRPr sz="1800">
              <a:latin typeface="Happy Monkey"/>
              <a:ea typeface="Happy Monkey"/>
              <a:cs typeface="Happy Monkey"/>
              <a:sym typeface="Happy Monkey"/>
            </a:endParaRPr>
          </a:p>
        </p:txBody>
      </p:sp>
      <p:sp>
        <p:nvSpPr>
          <p:cNvPr id="294" name="Google Shape;294;p29"/>
          <p:cNvSpPr txBox="1"/>
          <p:nvPr/>
        </p:nvSpPr>
        <p:spPr>
          <a:xfrm>
            <a:off x="4732159" y="36291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295" name="Google Shape;295;p29"/>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Blair.A.Wood@gmail.com</a:t>
            </a:r>
            <a:endParaRPr sz="900">
              <a:latin typeface="Happy Monkey"/>
              <a:ea typeface="Happy Monkey"/>
              <a:cs typeface="Happy Monkey"/>
              <a:sym typeface="Happy Monkey"/>
            </a:endParaRPr>
          </a:p>
        </p:txBody>
      </p:sp>
      <p:sp>
        <p:nvSpPr>
          <p:cNvPr id="296" name="Google Shape;296;p29"/>
          <p:cNvSpPr txBox="1"/>
          <p:nvPr/>
        </p:nvSpPr>
        <p:spPr>
          <a:xfrm>
            <a:off x="260875" y="4672625"/>
            <a:ext cx="3903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@jdsmsblair</a:t>
            </a:r>
            <a:endParaRPr sz="600">
              <a:latin typeface="Happy Monkey"/>
              <a:ea typeface="Happy Monkey"/>
              <a:cs typeface="Happy Monkey"/>
              <a:sym typeface="Happy Monke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0" name="Shape 300"/>
        <p:cNvGrpSpPr/>
        <p:nvPr/>
      </p:nvGrpSpPr>
      <p:grpSpPr>
        <a:xfrm>
          <a:off x="0" y="0"/>
          <a:ext cx="0" cy="0"/>
          <a:chOff x="0" y="0"/>
          <a:chExt cx="0" cy="0"/>
        </a:xfrm>
      </p:grpSpPr>
      <p:sp>
        <p:nvSpPr>
          <p:cNvPr id="301" name="Google Shape;301;p30"/>
          <p:cNvSpPr txBox="1"/>
          <p:nvPr/>
        </p:nvSpPr>
        <p:spPr>
          <a:xfrm>
            <a:off x="4372600" y="3558075"/>
            <a:ext cx="3213300" cy="60030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Birthday: </a:t>
            </a:r>
            <a:r>
              <a:rPr lang="en-US" sz="1600">
                <a:solidFill>
                  <a:schemeClr val="dk1"/>
                </a:solidFill>
                <a:latin typeface="Happy Monkey"/>
                <a:ea typeface="Happy Monkey"/>
                <a:cs typeface="Happy Monkey"/>
                <a:sym typeface="Happy Monkey"/>
              </a:rPr>
              <a:t>Aug. 12</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Sweet Treat: </a:t>
            </a:r>
            <a:r>
              <a:rPr lang="en-US" sz="1600">
                <a:solidFill>
                  <a:schemeClr val="dk1"/>
                </a:solidFill>
                <a:latin typeface="Happy Monkey"/>
                <a:ea typeface="Happy Monkey"/>
                <a:cs typeface="Happy Monkey"/>
                <a:sym typeface="Happy Monkey"/>
              </a:rPr>
              <a:t>Chocolate Chip Cookies &amp; Banana Pudding </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Lunch Spot: </a:t>
            </a:r>
            <a:r>
              <a:rPr lang="en-US" sz="1600">
                <a:solidFill>
                  <a:schemeClr val="dk1"/>
                </a:solidFill>
                <a:latin typeface="Happy Monkey"/>
                <a:ea typeface="Happy Monkey"/>
                <a:cs typeface="Happy Monkey"/>
                <a:sym typeface="Happy Monkey"/>
              </a:rPr>
              <a:t>Chick-fil-A</a:t>
            </a:r>
            <a:r>
              <a:rPr lang="en-US" sz="1600">
                <a:solidFill>
                  <a:schemeClr val="dk1"/>
                </a:solidFill>
                <a:latin typeface="Happy Monkey"/>
                <a:ea typeface="Happy Monkey"/>
                <a:cs typeface="Happy Monkey"/>
                <a:sym typeface="Happy Monkey"/>
              </a:rPr>
              <a:t> &amp; Tazikis</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Drink: </a:t>
            </a:r>
            <a:r>
              <a:rPr lang="en-US" sz="1600">
                <a:solidFill>
                  <a:schemeClr val="dk1"/>
                </a:solidFill>
                <a:latin typeface="Happy Monkey"/>
                <a:ea typeface="Happy Monkey"/>
                <a:cs typeface="Happy Monkey"/>
                <a:sym typeface="Happy Monkey"/>
              </a:rPr>
              <a:t>Sonic Diet Coke w/ Cherry &amp; 31A Teas</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Colors: </a:t>
            </a:r>
            <a:r>
              <a:rPr lang="en-US" sz="1600">
                <a:solidFill>
                  <a:schemeClr val="dk1"/>
                </a:solidFill>
                <a:latin typeface="Happy Monkey"/>
                <a:ea typeface="Happy Monkey"/>
                <a:cs typeface="Happy Monkey"/>
                <a:sym typeface="Happy Monkey"/>
              </a:rPr>
              <a:t>Navy &amp; Sage Green</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Store: </a:t>
            </a:r>
            <a:r>
              <a:rPr lang="en-US" sz="1600">
                <a:solidFill>
                  <a:schemeClr val="dk1"/>
                </a:solidFill>
                <a:latin typeface="Happy Monkey"/>
                <a:ea typeface="Happy Monkey"/>
                <a:cs typeface="Happy Monkey"/>
                <a:sym typeface="Happy Monkey"/>
              </a:rPr>
              <a:t>Amazon</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Hobbies: </a:t>
            </a:r>
            <a:r>
              <a:rPr lang="en-US" sz="1600">
                <a:solidFill>
                  <a:schemeClr val="dk1"/>
                </a:solidFill>
                <a:latin typeface="Happy Monkey"/>
                <a:ea typeface="Happy Monkey"/>
                <a:cs typeface="Happy Monkey"/>
                <a:sym typeface="Happy Monkey"/>
              </a:rPr>
              <a:t>Listening to Audiobooks &amp; watching my kids play sports</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Scent: </a:t>
            </a:r>
            <a:r>
              <a:rPr lang="en-US" sz="1600">
                <a:solidFill>
                  <a:schemeClr val="dk1"/>
                </a:solidFill>
                <a:latin typeface="Happy Monkey"/>
                <a:ea typeface="Happy Monkey"/>
                <a:cs typeface="Happy Monkey"/>
                <a:sym typeface="Happy Monkey"/>
              </a:rPr>
              <a:t>Young Living - Thieves</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Sports Team: </a:t>
            </a:r>
            <a:r>
              <a:rPr lang="en-US" sz="1600">
                <a:solidFill>
                  <a:schemeClr val="dk1"/>
                </a:solidFill>
                <a:latin typeface="Happy Monkey"/>
                <a:ea typeface="Happy Monkey"/>
                <a:cs typeface="Happy Monkey"/>
                <a:sym typeface="Happy Monkey"/>
              </a:rPr>
              <a:t>Anything my kids play! </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I can always use (personal): </a:t>
            </a:r>
            <a:r>
              <a:rPr lang="en-US" sz="1600">
                <a:solidFill>
                  <a:schemeClr val="dk1"/>
                </a:solidFill>
                <a:latin typeface="Happy Monkey"/>
                <a:ea typeface="Happy Monkey"/>
                <a:cs typeface="Happy Monkey"/>
                <a:sym typeface="Happy Monkey"/>
              </a:rPr>
              <a:t>Flair Pens, Thieves Oil, &amp; Amazon Gift Cards </a:t>
            </a:r>
            <a:endParaRPr sz="16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600">
                <a:solidFill>
                  <a:schemeClr val="dk1"/>
                </a:solidFill>
                <a:latin typeface="Happy Monkey"/>
                <a:ea typeface="Happy Monkey"/>
                <a:cs typeface="Happy Monkey"/>
                <a:sym typeface="Happy Monkey"/>
              </a:rPr>
              <a:t>I can always use (classroom):</a:t>
            </a:r>
            <a:r>
              <a:rPr lang="en-US" sz="1600">
                <a:solidFill>
                  <a:schemeClr val="dk1"/>
                </a:solidFill>
                <a:latin typeface="Happy Monkey"/>
                <a:ea typeface="Happy Monkey"/>
                <a:cs typeface="Happy Monkey"/>
                <a:sym typeface="Happy Monkey"/>
              </a:rPr>
              <a:t> Colorful Sharpies, Themed Stickers, &amp; Empty Toilet Paper Rolls</a:t>
            </a:r>
            <a:endParaRPr sz="1600">
              <a:solidFill>
                <a:schemeClr val="dk1"/>
              </a:solidFill>
              <a:latin typeface="Happy Monkey"/>
              <a:ea typeface="Happy Monkey"/>
              <a:cs typeface="Happy Monkey"/>
              <a:sym typeface="Happy Monkey"/>
            </a:endParaRPr>
          </a:p>
        </p:txBody>
      </p:sp>
      <p:sp>
        <p:nvSpPr>
          <p:cNvPr id="302" name="Google Shape;302;p30"/>
          <p:cNvSpPr/>
          <p:nvPr/>
        </p:nvSpPr>
        <p:spPr>
          <a:xfrm>
            <a:off x="260900" y="3218625"/>
            <a:ext cx="3903300" cy="2175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03" name="Google Shape;303;p30"/>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04" name="Google Shape;304;p30"/>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Jessica</a:t>
            </a:r>
            <a:endParaRPr sz="1300">
              <a:latin typeface="Chelsea Market"/>
              <a:ea typeface="Chelsea Market"/>
              <a:cs typeface="Chelsea Market"/>
              <a:sym typeface="Chelsea Market"/>
            </a:endParaRPr>
          </a:p>
        </p:txBody>
      </p:sp>
      <p:sp>
        <p:nvSpPr>
          <p:cNvPr id="305" name="Google Shape;305;p30"/>
          <p:cNvSpPr txBox="1"/>
          <p:nvPr/>
        </p:nvSpPr>
        <p:spPr>
          <a:xfrm>
            <a:off x="260875" y="42154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390-7901</a:t>
            </a:r>
            <a:endParaRPr>
              <a:latin typeface="Happy Monkey"/>
              <a:ea typeface="Happy Monkey"/>
              <a:cs typeface="Happy Monkey"/>
              <a:sym typeface="Happy Monkey"/>
            </a:endParaRPr>
          </a:p>
        </p:txBody>
      </p:sp>
      <p:sp>
        <p:nvSpPr>
          <p:cNvPr id="306" name="Google Shape;306;p30"/>
          <p:cNvSpPr txBox="1"/>
          <p:nvPr/>
        </p:nvSpPr>
        <p:spPr>
          <a:xfrm>
            <a:off x="229350" y="5652475"/>
            <a:ext cx="3903300" cy="41868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900">
                <a:solidFill>
                  <a:srgbClr val="202124"/>
                </a:solidFill>
                <a:highlight>
                  <a:srgbClr val="FFFFFF"/>
                </a:highlight>
                <a:latin typeface="Happy Monkey"/>
                <a:ea typeface="Happy Monkey"/>
                <a:cs typeface="Happy Monkey"/>
                <a:sym typeface="Happy Monkey"/>
              </a:rPr>
              <a:t>Hello! </a:t>
            </a:r>
            <a:r>
              <a:rPr lang="en-US" sz="1900">
                <a:solidFill>
                  <a:srgbClr val="202124"/>
                </a:solidFill>
                <a:highlight>
                  <a:srgbClr val="FFFFFF"/>
                </a:highlight>
                <a:latin typeface="Happy Monkey"/>
                <a:ea typeface="Happy Monkey"/>
                <a:cs typeface="Happy Monkey"/>
                <a:sym typeface="Happy Monkey"/>
              </a:rPr>
              <a:t>Both my husband and I are from the Nashville area and have been in Nolensville 5 years now. I have 3 great kids: Brooks (8), Jack (6) and Ellie Rae (3). I love teaching these sweet 3 year olds a few days a week and when I am not here, I am a Dental Hygienist a few days a week. This is my 3rd year at Jenkins. I love that it is truly a family here. We are a bunch of mommas loving on some sweet kiddos. </a:t>
            </a:r>
            <a:endParaRPr sz="1900">
              <a:latin typeface="Happy Monkey"/>
              <a:ea typeface="Happy Monkey"/>
              <a:cs typeface="Happy Monkey"/>
              <a:sym typeface="Happy Monkey"/>
            </a:endParaRPr>
          </a:p>
        </p:txBody>
      </p:sp>
      <p:sp>
        <p:nvSpPr>
          <p:cNvPr id="307" name="Google Shape;307;p30"/>
          <p:cNvSpPr txBox="1"/>
          <p:nvPr/>
        </p:nvSpPr>
        <p:spPr>
          <a:xfrm>
            <a:off x="4732159" y="36291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08" name="Google Shape;308;p30"/>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jessica_burgess@live.com</a:t>
            </a:r>
            <a:endParaRPr sz="900">
              <a:latin typeface="Happy Monkey"/>
              <a:ea typeface="Happy Monkey"/>
              <a:cs typeface="Happy Monkey"/>
              <a:sym typeface="Happy Monkey"/>
            </a:endParaRPr>
          </a:p>
        </p:txBody>
      </p:sp>
      <p:sp>
        <p:nvSpPr>
          <p:cNvPr id="309" name="Google Shape;309;p30"/>
          <p:cNvSpPr txBox="1"/>
          <p:nvPr/>
        </p:nvSpPr>
        <p:spPr>
          <a:xfrm>
            <a:off x="260875" y="4596425"/>
            <a:ext cx="39033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@mrsjessica.jenkins</a:t>
            </a:r>
            <a:endParaRPr sz="600">
              <a:latin typeface="Happy Monkey"/>
              <a:ea typeface="Happy Monkey"/>
              <a:cs typeface="Happy Monkey"/>
              <a:sym typeface="Happy Monke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31"/>
          <p:cNvSpPr txBox="1"/>
          <p:nvPr/>
        </p:nvSpPr>
        <p:spPr>
          <a:xfrm>
            <a:off x="4372600" y="3558075"/>
            <a:ext cx="3213300" cy="58800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Birthday: </a:t>
            </a:r>
            <a:r>
              <a:rPr lang="en-US" sz="1800">
                <a:solidFill>
                  <a:schemeClr val="dk1"/>
                </a:solidFill>
                <a:latin typeface="Happy Monkey"/>
                <a:ea typeface="Happy Monkey"/>
                <a:cs typeface="Happy Monkey"/>
                <a:sym typeface="Happy Monkey"/>
              </a:rPr>
              <a:t>Sept. 17</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Sweet Treat: </a:t>
            </a:r>
            <a:r>
              <a:rPr lang="en-US" sz="1800">
                <a:solidFill>
                  <a:schemeClr val="dk1"/>
                </a:solidFill>
                <a:latin typeface="Happy Monkey"/>
                <a:ea typeface="Happy Monkey"/>
                <a:cs typeface="Happy Monkey"/>
                <a:sym typeface="Happy Monkey"/>
              </a:rPr>
              <a:t>Salted</a:t>
            </a:r>
            <a:r>
              <a:rPr lang="en-US" sz="1800">
                <a:solidFill>
                  <a:schemeClr val="dk1"/>
                </a:solidFill>
                <a:latin typeface="Happy Monkey"/>
                <a:ea typeface="Happy Monkey"/>
                <a:cs typeface="Happy Monkey"/>
                <a:sym typeface="Happy Monkey"/>
              </a:rPr>
              <a:t> Dark Chocolate</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Lunch Spot: </a:t>
            </a:r>
            <a:r>
              <a:rPr lang="en-US" sz="1800">
                <a:solidFill>
                  <a:schemeClr val="dk1"/>
                </a:solidFill>
                <a:latin typeface="Happy Monkey"/>
                <a:ea typeface="Happy Monkey"/>
                <a:cs typeface="Happy Monkey"/>
                <a:sym typeface="Happy Monkey"/>
              </a:rPr>
              <a:t>Martins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Drink: </a:t>
            </a:r>
            <a:r>
              <a:rPr lang="en-US" sz="1800">
                <a:solidFill>
                  <a:schemeClr val="dk1"/>
                </a:solidFill>
                <a:latin typeface="Happy Monkey"/>
                <a:ea typeface="Happy Monkey"/>
                <a:cs typeface="Happy Monkey"/>
                <a:sym typeface="Happy Monkey"/>
              </a:rPr>
              <a:t>Iced Coffee &amp; 31A Tea</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Colors: </a:t>
            </a:r>
            <a:r>
              <a:rPr lang="en-US" sz="1800">
                <a:solidFill>
                  <a:schemeClr val="dk1"/>
                </a:solidFill>
                <a:latin typeface="Happy Monkey"/>
                <a:ea typeface="Happy Monkey"/>
                <a:cs typeface="Happy Monkey"/>
                <a:sym typeface="Happy Monkey"/>
              </a:rPr>
              <a:t>Navy Blue</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Store: </a:t>
            </a:r>
            <a:r>
              <a:rPr lang="en-US" sz="1800">
                <a:solidFill>
                  <a:schemeClr val="dk1"/>
                </a:solidFill>
                <a:latin typeface="Happy Monkey"/>
                <a:ea typeface="Happy Monkey"/>
                <a:cs typeface="Happy Monkey"/>
                <a:sym typeface="Happy Monkey"/>
              </a:rPr>
              <a:t>Amazon</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Hobbies: </a:t>
            </a:r>
            <a:r>
              <a:rPr lang="en-US" sz="1800">
                <a:solidFill>
                  <a:schemeClr val="dk1"/>
                </a:solidFill>
                <a:latin typeface="Happy Monkey"/>
                <a:ea typeface="Happy Monkey"/>
                <a:cs typeface="Happy Monkey"/>
                <a:sym typeface="Happy Monkey"/>
              </a:rPr>
              <a:t>Reading</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Scent: </a:t>
            </a:r>
            <a:r>
              <a:rPr lang="en-US" sz="1800">
                <a:solidFill>
                  <a:schemeClr val="dk1"/>
                </a:solidFill>
                <a:latin typeface="Happy Monkey"/>
                <a:ea typeface="Happy Monkey"/>
                <a:cs typeface="Happy Monkey"/>
                <a:sym typeface="Happy Monkey"/>
              </a:rPr>
              <a:t>Volcano</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Sports Team: </a:t>
            </a:r>
            <a:r>
              <a:rPr lang="en-US" sz="1800">
                <a:solidFill>
                  <a:schemeClr val="dk1"/>
                </a:solidFill>
                <a:latin typeface="Happy Monkey"/>
                <a:ea typeface="Happy Monkey"/>
                <a:cs typeface="Happy Monkey"/>
                <a:sym typeface="Happy Monkey"/>
              </a:rPr>
              <a:t>University of Alabama &amp; Titans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Collect: </a:t>
            </a:r>
            <a:r>
              <a:rPr lang="en-US" sz="1800">
                <a:solidFill>
                  <a:schemeClr val="dk1"/>
                </a:solidFill>
                <a:latin typeface="Happy Monkey"/>
                <a:ea typeface="Happy Monkey"/>
                <a:cs typeface="Happy Monkey"/>
                <a:sym typeface="Happy Monkey"/>
              </a:rPr>
              <a:t>Board Games for 2 Players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(personal): </a:t>
            </a:r>
            <a:r>
              <a:rPr lang="en-US" sz="1800">
                <a:solidFill>
                  <a:schemeClr val="dk1"/>
                </a:solidFill>
                <a:latin typeface="Happy Monkey"/>
                <a:ea typeface="Happy Monkey"/>
                <a:cs typeface="Happy Monkey"/>
                <a:sym typeface="Happy Monkey"/>
              </a:rPr>
              <a:t>Tennis Shoes (: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(classroom): </a:t>
            </a:r>
            <a:r>
              <a:rPr lang="en-US" sz="1800">
                <a:solidFill>
                  <a:schemeClr val="dk1"/>
                </a:solidFill>
                <a:latin typeface="Happy Monkey"/>
                <a:ea typeface="Happy Monkey"/>
                <a:cs typeface="Happy Monkey"/>
                <a:sym typeface="Happy Monkey"/>
              </a:rPr>
              <a:t>Jumbo Wooden Puzzles</a:t>
            </a:r>
            <a:endParaRPr sz="1800">
              <a:solidFill>
                <a:schemeClr val="dk1"/>
              </a:solidFill>
              <a:latin typeface="Happy Monkey"/>
              <a:ea typeface="Happy Monkey"/>
              <a:cs typeface="Happy Monkey"/>
              <a:sym typeface="Happy Monkey"/>
            </a:endParaRPr>
          </a:p>
        </p:txBody>
      </p:sp>
      <p:sp>
        <p:nvSpPr>
          <p:cNvPr id="315" name="Google Shape;315;p31"/>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16" name="Google Shape;316;p31"/>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17" name="Google Shape;317;p31"/>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Sara</a:t>
            </a:r>
            <a:endParaRPr sz="1300">
              <a:latin typeface="Chelsea Market"/>
              <a:ea typeface="Chelsea Market"/>
              <a:cs typeface="Chelsea Market"/>
              <a:sym typeface="Chelsea Market"/>
            </a:endParaRPr>
          </a:p>
        </p:txBody>
      </p:sp>
      <p:sp>
        <p:nvSpPr>
          <p:cNvPr id="318" name="Google Shape;318;p31"/>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(404) 395-8758</a:t>
            </a:r>
            <a:endParaRPr>
              <a:latin typeface="Happy Monkey"/>
              <a:ea typeface="Happy Monkey"/>
              <a:cs typeface="Happy Monkey"/>
              <a:sym typeface="Happy Monkey"/>
            </a:endParaRPr>
          </a:p>
        </p:txBody>
      </p:sp>
      <p:sp>
        <p:nvSpPr>
          <p:cNvPr id="319" name="Google Shape;319;p31"/>
          <p:cNvSpPr txBox="1"/>
          <p:nvPr/>
        </p:nvSpPr>
        <p:spPr>
          <a:xfrm>
            <a:off x="229350" y="5029200"/>
            <a:ext cx="3903300" cy="44790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Happy Monkey"/>
                <a:ea typeface="Happy Monkey"/>
                <a:cs typeface="Happy Monkey"/>
                <a:sym typeface="Happy Monkey"/>
              </a:rPr>
              <a:t>Welcome! </a:t>
            </a:r>
            <a:r>
              <a:rPr lang="en-US" sz="1500">
                <a:solidFill>
                  <a:srgbClr val="202124"/>
                </a:solidFill>
                <a:highlight>
                  <a:srgbClr val="FFFFFF"/>
                </a:highlight>
                <a:latin typeface="Happy Monkey"/>
                <a:ea typeface="Happy Monkey"/>
                <a:cs typeface="Happy Monkey"/>
                <a:sym typeface="Happy Monkey"/>
              </a:rPr>
              <a:t>My husband and I both graduated from the University of Alabama. He is originally from Franklin, so after we graduated, I decided to move to this area as well. We have been married for six years and have two sweet and very active boys. We are expecting our third boy in December. Along with raising my ball team, I also train at Burn Boot Camp in Brentwood. I have been a personal trainer for 5+ years and love being an example to my boys on how to live a healthy and balanced life. I am so excited to be part of the Jenkins family this year. I know the impact this program has made on my boys and can only pray I can be a positive influence to your sweet kiddos too.</a:t>
            </a:r>
            <a:endParaRPr sz="1500">
              <a:latin typeface="Happy Monkey"/>
              <a:ea typeface="Happy Monkey"/>
              <a:cs typeface="Happy Monkey"/>
              <a:sym typeface="Happy Monkey"/>
            </a:endParaRPr>
          </a:p>
        </p:txBody>
      </p:sp>
      <p:sp>
        <p:nvSpPr>
          <p:cNvPr id="320" name="Google Shape;320;p31"/>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21" name="Google Shape;321;p31"/>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C1F2"/>
                </a:solidFill>
                <a:latin typeface="Happy Monkey"/>
                <a:ea typeface="Happy Monkey"/>
                <a:cs typeface="Happy Monkey"/>
                <a:sym typeface="Happy Monkey"/>
              </a:rPr>
              <a:t>saracbrewer@gmail.com</a:t>
            </a:r>
            <a:endParaRPr sz="800">
              <a:latin typeface="Happy Monkey"/>
              <a:ea typeface="Happy Monkey"/>
              <a:cs typeface="Happy Monkey"/>
              <a:sym typeface="Happy Monke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4"/>
          <p:cNvSpPr txBox="1"/>
          <p:nvPr/>
        </p:nvSpPr>
        <p:spPr>
          <a:xfrm>
            <a:off x="4372600" y="3862875"/>
            <a:ext cx="3213300" cy="52335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Dec. 29</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Chocolate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Anywhere!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Diet Coke, Coffee</a:t>
            </a:r>
            <a:r>
              <a:rPr lang="en-US" sz="2000">
                <a:solidFill>
                  <a:schemeClr val="dk1"/>
                </a:solidFill>
                <a:latin typeface="Happy Monkey"/>
                <a:ea typeface="Happy Monkey"/>
                <a:cs typeface="Happy Monkey"/>
                <a:sym typeface="Happy Monkey"/>
              </a:rPr>
              <a:t>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Purple &amp; Pink</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Target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Anything but pine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Ohio State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Gift Cards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a:t>
            </a:r>
            <a:r>
              <a:rPr lang="en-US" sz="2000">
                <a:solidFill>
                  <a:schemeClr val="dk1"/>
                </a:solidFill>
                <a:latin typeface="Happy Monkey"/>
                <a:ea typeface="Happy Monkey"/>
                <a:cs typeface="Happy Monkey"/>
                <a:sym typeface="Happy Monkey"/>
              </a:rPr>
              <a:t> Hand-me Down Toys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t/>
            </a:r>
            <a:endParaRPr sz="1800">
              <a:solidFill>
                <a:schemeClr val="dk1"/>
              </a:solidFill>
              <a:latin typeface="Happy Monkey"/>
              <a:ea typeface="Happy Monkey"/>
              <a:cs typeface="Happy Monkey"/>
              <a:sym typeface="Happy Monkey"/>
            </a:endParaRPr>
          </a:p>
        </p:txBody>
      </p:sp>
      <p:sp>
        <p:nvSpPr>
          <p:cNvPr id="99" name="Google Shape;99;p14"/>
          <p:cNvSpPr/>
          <p:nvPr/>
        </p:nvSpPr>
        <p:spPr>
          <a:xfrm>
            <a:off x="260900" y="3218625"/>
            <a:ext cx="3903300" cy="24939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00" name="Google Shape;100;p14"/>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01" name="Google Shape;101;p14"/>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Brittany</a:t>
            </a:r>
            <a:endParaRPr>
              <a:latin typeface="Chelsea Market"/>
              <a:ea typeface="Chelsea Market"/>
              <a:cs typeface="Chelsea Market"/>
              <a:sym typeface="Chelsea Market"/>
            </a:endParaRPr>
          </a:p>
        </p:txBody>
      </p:sp>
      <p:sp>
        <p:nvSpPr>
          <p:cNvPr id="102" name="Google Shape;102;p14"/>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(419) 307-2748</a:t>
            </a:r>
            <a:endParaRPr>
              <a:latin typeface="Happy Monkey"/>
              <a:ea typeface="Happy Monkey"/>
              <a:cs typeface="Happy Monkey"/>
              <a:sym typeface="Happy Monkey"/>
            </a:endParaRPr>
          </a:p>
        </p:txBody>
      </p:sp>
      <p:sp>
        <p:nvSpPr>
          <p:cNvPr id="103" name="Google Shape;103;p14"/>
          <p:cNvSpPr txBox="1"/>
          <p:nvPr/>
        </p:nvSpPr>
        <p:spPr>
          <a:xfrm>
            <a:off x="229350" y="5925700"/>
            <a:ext cx="3903300" cy="36018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900">
                <a:solidFill>
                  <a:schemeClr val="dk1"/>
                </a:solidFill>
                <a:latin typeface="Happy Monkey"/>
                <a:ea typeface="Happy Monkey"/>
                <a:cs typeface="Happy Monkey"/>
                <a:sym typeface="Happy Monkey"/>
              </a:rPr>
              <a:t>Welcome! </a:t>
            </a:r>
            <a:r>
              <a:rPr lang="en-US" sz="1900">
                <a:solidFill>
                  <a:srgbClr val="202124"/>
                </a:solidFill>
                <a:highlight>
                  <a:srgbClr val="FFFFFF"/>
                </a:highlight>
                <a:latin typeface="Happy Monkey"/>
                <a:ea typeface="Happy Monkey"/>
                <a:cs typeface="Happy Monkey"/>
                <a:sym typeface="Happy Monkey"/>
              </a:rPr>
              <a:t>I am from north west Ohio and moved here 13 years ago. I have three children together, Lilah (9) Luna (6) Leo (4). I taught 1st grade for 5 years before staying home when Luna was born. This is my 4th year at Jenkins and it's one of my favorite places to be!!! I'm looking forward to this school year and getting to know your littles ❤️</a:t>
            </a:r>
            <a:endParaRPr sz="1900">
              <a:latin typeface="Happy Monkey"/>
              <a:ea typeface="Happy Monkey"/>
              <a:cs typeface="Happy Monkey"/>
              <a:sym typeface="Happy Monkey"/>
            </a:endParaRPr>
          </a:p>
        </p:txBody>
      </p:sp>
      <p:sp>
        <p:nvSpPr>
          <p:cNvPr id="104" name="Google Shape;104;p14"/>
          <p:cNvSpPr txBox="1"/>
          <p:nvPr/>
        </p:nvSpPr>
        <p:spPr>
          <a:xfrm>
            <a:off x="4732159" y="39456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05" name="Google Shape;105;p14"/>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C1F2"/>
                </a:solidFill>
                <a:latin typeface="Happy Monkey"/>
                <a:ea typeface="Happy Monkey"/>
                <a:cs typeface="Happy Monkey"/>
                <a:sym typeface="Happy Monkey"/>
              </a:rPr>
              <a:t>BrittanyMorgan83@yahoo.com</a:t>
            </a:r>
            <a:endParaRPr sz="800">
              <a:latin typeface="Happy Monkey"/>
              <a:ea typeface="Happy Monkey"/>
              <a:cs typeface="Happy Monkey"/>
              <a:sym typeface="Happy Monkey"/>
            </a:endParaRPr>
          </a:p>
        </p:txBody>
      </p:sp>
      <p:sp>
        <p:nvSpPr>
          <p:cNvPr id="106" name="Google Shape;106;p14"/>
          <p:cNvSpPr txBox="1"/>
          <p:nvPr/>
        </p:nvSpPr>
        <p:spPr>
          <a:xfrm>
            <a:off x="260875" y="4825025"/>
            <a:ext cx="3903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FFC1F2"/>
                </a:solidFill>
                <a:latin typeface="Happy Monkey"/>
                <a:ea typeface="Happy Monkey"/>
                <a:cs typeface="Happy Monkey"/>
                <a:sym typeface="Happy Monkey"/>
              </a:rPr>
              <a:t>Facebook: Ms. Brittany’s Pre-K 2023/2024</a:t>
            </a:r>
            <a:endParaRPr sz="800">
              <a:latin typeface="Happy Monkey"/>
              <a:ea typeface="Happy Monkey"/>
              <a:cs typeface="Happy Monkey"/>
              <a:sym typeface="Happy Monke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Google Shape;326;p32"/>
          <p:cNvSpPr txBox="1"/>
          <p:nvPr/>
        </p:nvSpPr>
        <p:spPr>
          <a:xfrm>
            <a:off x="4372600" y="3558075"/>
            <a:ext cx="3213300" cy="62877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750">
              <a:solidFill>
                <a:srgbClr val="FFC1F2"/>
              </a:solidFill>
              <a:latin typeface="Arial"/>
              <a:ea typeface="Arial"/>
              <a:cs typeface="Arial"/>
              <a:sym typeface="Arial"/>
            </a:endParaRPr>
          </a:p>
          <a:p>
            <a:pPr indent="0" lvl="0" marL="0" marR="0" rtl="0" algn="l">
              <a:spcBef>
                <a:spcPts val="0"/>
              </a:spcBef>
              <a:spcAft>
                <a:spcPts val="0"/>
              </a:spcAft>
              <a:buNone/>
            </a:pPr>
            <a:r>
              <a:t/>
            </a:r>
            <a:endParaRPr sz="1750">
              <a:solidFill>
                <a:srgbClr val="FFC1F2"/>
              </a:solidFill>
              <a:latin typeface="Arial"/>
              <a:ea typeface="Arial"/>
              <a:cs typeface="Arial"/>
              <a:sym typeface="Arial"/>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Birthday: </a:t>
            </a:r>
            <a:r>
              <a:rPr lang="en-US" sz="1750">
                <a:solidFill>
                  <a:schemeClr val="dk1"/>
                </a:solidFill>
                <a:latin typeface="Happy Monkey"/>
                <a:ea typeface="Happy Monkey"/>
                <a:cs typeface="Happy Monkey"/>
                <a:sym typeface="Happy Monkey"/>
              </a:rPr>
              <a:t>Sept. 15</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Sweet Treat: </a:t>
            </a:r>
            <a:r>
              <a:rPr lang="en-US" sz="1750">
                <a:solidFill>
                  <a:schemeClr val="dk1"/>
                </a:solidFill>
                <a:latin typeface="Happy Monkey"/>
                <a:ea typeface="Happy Monkey"/>
                <a:cs typeface="Happy Monkey"/>
                <a:sym typeface="Happy Monkey"/>
              </a:rPr>
              <a:t>Chocolate Pie, Sweet &amp; Sour Candy </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Lu</a:t>
            </a:r>
            <a:r>
              <a:rPr b="1" lang="en-US" sz="1750">
                <a:solidFill>
                  <a:schemeClr val="dk1"/>
                </a:solidFill>
                <a:latin typeface="Happy Monkey"/>
                <a:ea typeface="Happy Monkey"/>
                <a:cs typeface="Happy Monkey"/>
                <a:sym typeface="Happy Monkey"/>
              </a:rPr>
              <a:t>nch Spot: </a:t>
            </a:r>
            <a:r>
              <a:rPr lang="en-US" sz="1750">
                <a:solidFill>
                  <a:schemeClr val="dk1"/>
                </a:solidFill>
                <a:latin typeface="Happy Monkey"/>
                <a:ea typeface="Happy Monkey"/>
                <a:cs typeface="Happy Monkey"/>
                <a:sym typeface="Happy Monkey"/>
              </a:rPr>
              <a:t>Vuis &amp; House of Bread</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Drink: </a:t>
            </a:r>
            <a:r>
              <a:rPr lang="en-US" sz="1750">
                <a:solidFill>
                  <a:schemeClr val="dk1"/>
                </a:solidFill>
                <a:latin typeface="Happy Monkey"/>
                <a:ea typeface="Happy Monkey"/>
                <a:cs typeface="Happy Monkey"/>
                <a:sym typeface="Happy Monkey"/>
              </a:rPr>
              <a:t>Caramel Macchiato &amp; Diet Dr. Pepper </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Colors: </a:t>
            </a:r>
            <a:r>
              <a:rPr lang="en-US" sz="1750">
                <a:solidFill>
                  <a:schemeClr val="dk1"/>
                </a:solidFill>
                <a:latin typeface="Happy Monkey"/>
                <a:ea typeface="Happy Monkey"/>
                <a:cs typeface="Happy Monkey"/>
                <a:sym typeface="Happy Monkey"/>
              </a:rPr>
              <a:t>Yellow</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Store: </a:t>
            </a:r>
            <a:r>
              <a:rPr lang="en-US" sz="1750">
                <a:solidFill>
                  <a:schemeClr val="dk1"/>
                </a:solidFill>
                <a:latin typeface="Happy Monkey"/>
                <a:ea typeface="Happy Monkey"/>
                <a:cs typeface="Happy Monkey"/>
                <a:sym typeface="Happy Monkey"/>
              </a:rPr>
              <a:t>Target</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Hobbies: </a:t>
            </a:r>
            <a:r>
              <a:rPr lang="en-US" sz="1750">
                <a:solidFill>
                  <a:schemeClr val="dk1"/>
                </a:solidFill>
                <a:latin typeface="Happy Monkey"/>
                <a:ea typeface="Happy Monkey"/>
                <a:cs typeface="Happy Monkey"/>
                <a:sym typeface="Happy Monkey"/>
              </a:rPr>
              <a:t>Drawing, Photography, Crafting</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Scent: </a:t>
            </a:r>
            <a:r>
              <a:rPr lang="en-US" sz="1750">
                <a:solidFill>
                  <a:schemeClr val="dk1"/>
                </a:solidFill>
                <a:latin typeface="Happy Monkey"/>
                <a:ea typeface="Happy Monkey"/>
                <a:cs typeface="Happy Monkey"/>
                <a:sym typeface="Happy Monkey"/>
              </a:rPr>
              <a:t>Apples &amp; Cinnamon, Pumpkin</a:t>
            </a:r>
            <a:r>
              <a:rPr lang="en-US" sz="1750">
                <a:solidFill>
                  <a:schemeClr val="dk1"/>
                </a:solidFill>
                <a:latin typeface="Happy Monkey"/>
                <a:ea typeface="Happy Monkey"/>
                <a:cs typeface="Happy Monkey"/>
                <a:sym typeface="Happy Monkey"/>
              </a:rPr>
              <a:t> </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Sports Team: </a:t>
            </a:r>
            <a:r>
              <a:rPr lang="en-US" sz="1750">
                <a:solidFill>
                  <a:schemeClr val="dk1"/>
                </a:solidFill>
                <a:latin typeface="Happy Monkey"/>
                <a:ea typeface="Happy Monkey"/>
                <a:cs typeface="Happy Monkey"/>
                <a:sym typeface="Happy Monkey"/>
              </a:rPr>
              <a:t>Preds &amp; Braves</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Collect: </a:t>
            </a:r>
            <a:r>
              <a:rPr lang="en-US" sz="1750">
                <a:solidFill>
                  <a:schemeClr val="dk1"/>
                </a:solidFill>
                <a:latin typeface="Happy Monkey"/>
                <a:ea typeface="Happy Monkey"/>
                <a:cs typeface="Happy Monkey"/>
                <a:sym typeface="Happy Monkey"/>
              </a:rPr>
              <a:t>Film Cameras</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I can always use (personal): </a:t>
            </a:r>
            <a:r>
              <a:rPr lang="en-US" sz="1750">
                <a:solidFill>
                  <a:schemeClr val="dk1"/>
                </a:solidFill>
                <a:latin typeface="Happy Monkey"/>
                <a:ea typeface="Happy Monkey"/>
                <a:cs typeface="Happy Monkey"/>
                <a:sym typeface="Happy Monkey"/>
              </a:rPr>
              <a:t>Headbands &amp; Caffeine</a:t>
            </a:r>
            <a:endParaRPr sz="175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50">
                <a:solidFill>
                  <a:schemeClr val="dk1"/>
                </a:solidFill>
                <a:latin typeface="Happy Monkey"/>
                <a:ea typeface="Happy Monkey"/>
                <a:cs typeface="Happy Monkey"/>
                <a:sym typeface="Happy Monkey"/>
              </a:rPr>
              <a:t>I can always use (classroom):</a:t>
            </a:r>
            <a:r>
              <a:rPr lang="en-US" sz="1750">
                <a:solidFill>
                  <a:schemeClr val="dk1"/>
                </a:solidFill>
                <a:latin typeface="Happy Monkey"/>
                <a:ea typeface="Happy Monkey"/>
                <a:cs typeface="Happy Monkey"/>
                <a:sym typeface="Happy Monkey"/>
              </a:rPr>
              <a:t> Flair Pens</a:t>
            </a:r>
            <a:endParaRPr sz="1750">
              <a:solidFill>
                <a:schemeClr val="dk1"/>
              </a:solidFill>
              <a:latin typeface="Happy Monkey"/>
              <a:ea typeface="Happy Monkey"/>
              <a:cs typeface="Happy Monkey"/>
              <a:sym typeface="Happy Monkey"/>
            </a:endParaRPr>
          </a:p>
        </p:txBody>
      </p:sp>
      <p:sp>
        <p:nvSpPr>
          <p:cNvPr id="327" name="Google Shape;327;p32"/>
          <p:cNvSpPr/>
          <p:nvPr/>
        </p:nvSpPr>
        <p:spPr>
          <a:xfrm>
            <a:off x="260900" y="3218625"/>
            <a:ext cx="3903300" cy="1854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28" name="Google Shape;328;p32"/>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29" name="Google Shape;329;p32"/>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Tara</a:t>
            </a:r>
            <a:endParaRPr sz="1300">
              <a:latin typeface="Chelsea Market"/>
              <a:ea typeface="Chelsea Market"/>
              <a:cs typeface="Chelsea Market"/>
              <a:sym typeface="Chelsea Market"/>
            </a:endParaRPr>
          </a:p>
        </p:txBody>
      </p:sp>
      <p:sp>
        <p:nvSpPr>
          <p:cNvPr id="330" name="Google Shape;330;p32"/>
          <p:cNvSpPr txBox="1"/>
          <p:nvPr/>
        </p:nvSpPr>
        <p:spPr>
          <a:xfrm>
            <a:off x="260875" y="42154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(270) 779-3601</a:t>
            </a:r>
            <a:endParaRPr>
              <a:latin typeface="Happy Monkey"/>
              <a:ea typeface="Happy Monkey"/>
              <a:cs typeface="Happy Monkey"/>
              <a:sym typeface="Happy Monkey"/>
            </a:endParaRPr>
          </a:p>
        </p:txBody>
      </p:sp>
      <p:sp>
        <p:nvSpPr>
          <p:cNvPr id="331" name="Google Shape;331;p32"/>
          <p:cNvSpPr txBox="1"/>
          <p:nvPr/>
        </p:nvSpPr>
        <p:spPr>
          <a:xfrm>
            <a:off x="229350" y="5331100"/>
            <a:ext cx="3903300" cy="45408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700">
                <a:solidFill>
                  <a:srgbClr val="202124"/>
                </a:solidFill>
                <a:highlight>
                  <a:srgbClr val="FFFFFF"/>
                </a:highlight>
                <a:latin typeface="Happy Monkey"/>
                <a:ea typeface="Happy Monkey"/>
                <a:cs typeface="Happy Monkey"/>
                <a:sym typeface="Happy Monkey"/>
              </a:rPr>
              <a:t>Hello! </a:t>
            </a:r>
            <a:r>
              <a:rPr lang="en-US" sz="1700">
                <a:solidFill>
                  <a:srgbClr val="202124"/>
                </a:solidFill>
                <a:highlight>
                  <a:srgbClr val="FFFFFF"/>
                </a:highlight>
                <a:latin typeface="Happy Monkey"/>
                <a:ea typeface="Happy Monkey"/>
                <a:cs typeface="Happy Monkey"/>
                <a:sym typeface="Happy Monkey"/>
              </a:rPr>
              <a:t>I moved to Nolensville in 2019. I’ve been a photographer since 2010 and love all things arts and crafts! My husband Randy and I have 2 kiddos, Riley (6) and Luke (4). My son will be in Pre-K here this fall. My daughter is in 1st grade at NES. I’m room mom for her class, so if I’m not at Jenkins you can probably find me there! My family joined Jenkins in 2020! My first day working at jenkins was December 2022. I love the relationships i get to build with coworkers and my kids and their families. It truly feels like a family here! </a:t>
            </a:r>
            <a:endParaRPr sz="1700">
              <a:latin typeface="Happy Monkey"/>
              <a:ea typeface="Happy Monkey"/>
              <a:cs typeface="Happy Monkey"/>
              <a:sym typeface="Happy Monkey"/>
            </a:endParaRPr>
          </a:p>
        </p:txBody>
      </p:sp>
      <p:sp>
        <p:nvSpPr>
          <p:cNvPr id="332" name="Google Shape;332;p32"/>
          <p:cNvSpPr txBox="1"/>
          <p:nvPr/>
        </p:nvSpPr>
        <p:spPr>
          <a:xfrm>
            <a:off x="4732159" y="36291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33" name="Google Shape;333;p32"/>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taralizabeth@gmail.com</a:t>
            </a:r>
            <a:endParaRPr sz="900">
              <a:latin typeface="Happy Monkey"/>
              <a:ea typeface="Happy Monkey"/>
              <a:cs typeface="Happy Monkey"/>
              <a:sym typeface="Happy Monkey"/>
            </a:endParaRPr>
          </a:p>
        </p:txBody>
      </p:sp>
      <p:sp>
        <p:nvSpPr>
          <p:cNvPr id="334" name="Google Shape;334;p32"/>
          <p:cNvSpPr txBox="1"/>
          <p:nvPr/>
        </p:nvSpPr>
        <p:spPr>
          <a:xfrm>
            <a:off x="260875" y="4672625"/>
            <a:ext cx="3903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@jdstoddlers</a:t>
            </a:r>
            <a:endParaRPr sz="600">
              <a:latin typeface="Happy Monkey"/>
              <a:ea typeface="Happy Monkey"/>
              <a:cs typeface="Happy Monkey"/>
              <a:sym typeface="Happy Monke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8" name="Shape 338"/>
        <p:cNvGrpSpPr/>
        <p:nvPr/>
      </p:nvGrpSpPr>
      <p:grpSpPr>
        <a:xfrm>
          <a:off x="0" y="0"/>
          <a:ext cx="0" cy="0"/>
          <a:chOff x="0" y="0"/>
          <a:chExt cx="0" cy="0"/>
        </a:xfrm>
      </p:grpSpPr>
      <p:sp>
        <p:nvSpPr>
          <p:cNvPr id="339" name="Google Shape;339;p33"/>
          <p:cNvSpPr txBox="1"/>
          <p:nvPr/>
        </p:nvSpPr>
        <p:spPr>
          <a:xfrm>
            <a:off x="4372600" y="3558075"/>
            <a:ext cx="3213300" cy="62493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May 22</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Cookies! No raisins (: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Mexican Restaurants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Coffee &amp; Diet Coke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Teal &amp; Blush</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Target</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Hobbies: </a:t>
            </a:r>
            <a:r>
              <a:rPr lang="en-US" sz="2000">
                <a:solidFill>
                  <a:schemeClr val="dk1"/>
                </a:solidFill>
                <a:latin typeface="Happy Monkey"/>
                <a:ea typeface="Happy Monkey"/>
                <a:cs typeface="Happy Monkey"/>
                <a:sym typeface="Happy Monkey"/>
              </a:rPr>
              <a:t>Exercising &amp; Reading</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Anything Subtle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LSU</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Snacks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a:t>
            </a:r>
            <a:r>
              <a:rPr lang="en-US" sz="2000">
                <a:solidFill>
                  <a:schemeClr val="dk1"/>
                </a:solidFill>
                <a:latin typeface="Happy Monkey"/>
                <a:ea typeface="Happy Monkey"/>
                <a:cs typeface="Happy Monkey"/>
                <a:sym typeface="Happy Monkey"/>
              </a:rPr>
              <a:t> Flair Pens &amp; Books</a:t>
            </a:r>
            <a:endParaRPr sz="2000">
              <a:solidFill>
                <a:schemeClr val="dk1"/>
              </a:solidFill>
              <a:latin typeface="Happy Monkey"/>
              <a:ea typeface="Happy Monkey"/>
              <a:cs typeface="Happy Monkey"/>
              <a:sym typeface="Happy Monkey"/>
            </a:endParaRPr>
          </a:p>
        </p:txBody>
      </p:sp>
      <p:sp>
        <p:nvSpPr>
          <p:cNvPr id="340" name="Google Shape;340;p33"/>
          <p:cNvSpPr/>
          <p:nvPr/>
        </p:nvSpPr>
        <p:spPr>
          <a:xfrm>
            <a:off x="260900" y="3218625"/>
            <a:ext cx="3903300" cy="1854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41" name="Google Shape;341;p33"/>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42" name="Google Shape;342;p33"/>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Erin</a:t>
            </a:r>
            <a:endParaRPr sz="1300">
              <a:latin typeface="Chelsea Market"/>
              <a:ea typeface="Chelsea Market"/>
              <a:cs typeface="Chelsea Market"/>
              <a:sym typeface="Chelsea Market"/>
            </a:endParaRPr>
          </a:p>
        </p:txBody>
      </p:sp>
      <p:sp>
        <p:nvSpPr>
          <p:cNvPr id="343" name="Google Shape;343;p33"/>
          <p:cNvSpPr txBox="1"/>
          <p:nvPr/>
        </p:nvSpPr>
        <p:spPr>
          <a:xfrm>
            <a:off x="260875" y="42154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587-8275</a:t>
            </a:r>
            <a:endParaRPr>
              <a:latin typeface="Happy Monkey"/>
              <a:ea typeface="Happy Monkey"/>
              <a:cs typeface="Happy Monkey"/>
              <a:sym typeface="Happy Monkey"/>
            </a:endParaRPr>
          </a:p>
        </p:txBody>
      </p:sp>
      <p:sp>
        <p:nvSpPr>
          <p:cNvPr id="344" name="Google Shape;344;p33"/>
          <p:cNvSpPr txBox="1"/>
          <p:nvPr/>
        </p:nvSpPr>
        <p:spPr>
          <a:xfrm>
            <a:off x="229350" y="5331100"/>
            <a:ext cx="3903300" cy="43407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rgbClr val="202124"/>
                </a:solidFill>
                <a:highlight>
                  <a:srgbClr val="FFFFFF"/>
                </a:highlight>
                <a:latin typeface="Happy Monkey"/>
                <a:ea typeface="Happy Monkey"/>
                <a:cs typeface="Happy Monkey"/>
                <a:sym typeface="Happy Monkey"/>
              </a:rPr>
              <a:t>Hi! My name is Erin, and I'm so excited to be teaching Twos this year at JDS! This is my second year at Jenkins. I previously taught second grade for 3 years, third grade for 2 years, and was a literacy coach for 2 years. I transitioned to staying home 2 years ago to be with my boys, which was the greatest blessing! I have been married for 8 years and have a 4.5 year old named William and a 2.5 year old named Lincoln. We welcomed our newest addition Sam to our family in June. Our hearts and our hands are full. I always knew the adage "it takes a village" but it wasn't until I had my own boys that I truly understood the importance of the village.Being a stay at home mom is a beautiful gift, but I was missing a sense of community after leaving the classroom. I love that I get to be under one roof with all of my boys and have met so many amazing people by joining this family. Jenkins has become a home away from home for us! I am so honored to be part of your child's life and village and feel privileged to watch them grow the next year. </a:t>
            </a:r>
            <a:endParaRPr sz="1200">
              <a:latin typeface="Happy Monkey"/>
              <a:ea typeface="Happy Monkey"/>
              <a:cs typeface="Happy Monkey"/>
              <a:sym typeface="Happy Monkey"/>
            </a:endParaRPr>
          </a:p>
        </p:txBody>
      </p:sp>
      <p:sp>
        <p:nvSpPr>
          <p:cNvPr id="345" name="Google Shape;345;p33"/>
          <p:cNvSpPr txBox="1"/>
          <p:nvPr/>
        </p:nvSpPr>
        <p:spPr>
          <a:xfrm>
            <a:off x="4732159" y="36291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46" name="Google Shape;346;p33"/>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Erin.garrett72</a:t>
            </a:r>
            <a:r>
              <a:rPr b="1" lang="en-US" sz="1900">
                <a:solidFill>
                  <a:srgbClr val="FFC1F2"/>
                </a:solidFill>
                <a:latin typeface="Happy Monkey"/>
                <a:ea typeface="Happy Monkey"/>
                <a:cs typeface="Happy Monkey"/>
                <a:sym typeface="Happy Monkey"/>
              </a:rPr>
              <a:t>@gmail.com</a:t>
            </a:r>
            <a:endParaRPr sz="900">
              <a:latin typeface="Happy Monkey"/>
              <a:ea typeface="Happy Monkey"/>
              <a:cs typeface="Happy Monkey"/>
              <a:sym typeface="Happy Monkey"/>
            </a:endParaRPr>
          </a:p>
        </p:txBody>
      </p:sp>
      <p:sp>
        <p:nvSpPr>
          <p:cNvPr id="347" name="Google Shape;347;p33"/>
          <p:cNvSpPr txBox="1"/>
          <p:nvPr/>
        </p:nvSpPr>
        <p:spPr>
          <a:xfrm>
            <a:off x="260875" y="4672625"/>
            <a:ext cx="3903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@mserinsclass</a:t>
            </a:r>
            <a:endParaRPr sz="600">
              <a:latin typeface="Happy Monkey"/>
              <a:ea typeface="Happy Monkey"/>
              <a:cs typeface="Happy Monkey"/>
              <a:sym typeface="Happy Monke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Google Shape;352;p34"/>
          <p:cNvSpPr txBox="1"/>
          <p:nvPr/>
        </p:nvSpPr>
        <p:spPr>
          <a:xfrm>
            <a:off x="4372600" y="3558075"/>
            <a:ext cx="3213300" cy="60801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Birthday: </a:t>
            </a:r>
            <a:r>
              <a:rPr lang="en-US" sz="1700">
                <a:solidFill>
                  <a:schemeClr val="dk1"/>
                </a:solidFill>
                <a:latin typeface="Happy Monkey"/>
                <a:ea typeface="Happy Monkey"/>
                <a:cs typeface="Happy Monkey"/>
                <a:sym typeface="Happy Monkey"/>
              </a:rPr>
              <a:t>Feb. 6</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Sweet Treat: </a:t>
            </a:r>
            <a:r>
              <a:rPr lang="en-US" sz="1700">
                <a:solidFill>
                  <a:schemeClr val="dk1"/>
                </a:solidFill>
                <a:latin typeface="Happy Monkey"/>
                <a:ea typeface="Happy Monkey"/>
                <a:cs typeface="Happy Monkey"/>
                <a:sym typeface="Happy Monkey"/>
              </a:rPr>
              <a:t>York Peppermint Patties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Lunch Spot: </a:t>
            </a:r>
            <a:r>
              <a:rPr lang="en-US" sz="1700">
                <a:solidFill>
                  <a:schemeClr val="dk1"/>
                </a:solidFill>
                <a:latin typeface="Happy Monkey"/>
                <a:ea typeface="Happy Monkey"/>
                <a:cs typeface="Happy Monkey"/>
                <a:sym typeface="Happy Monkey"/>
              </a:rPr>
              <a:t>Panera &amp; Chicken Salad Chick</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Drink: </a:t>
            </a:r>
            <a:r>
              <a:rPr lang="en-US" sz="1700">
                <a:solidFill>
                  <a:schemeClr val="dk1"/>
                </a:solidFill>
                <a:latin typeface="Happy Monkey"/>
                <a:ea typeface="Happy Monkey"/>
                <a:cs typeface="Happy Monkey"/>
                <a:sym typeface="Happy Monkey"/>
              </a:rPr>
              <a:t>Coca-Cola &amp; Hot Chocolate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Colors: </a:t>
            </a:r>
            <a:r>
              <a:rPr lang="en-US" sz="1700">
                <a:solidFill>
                  <a:schemeClr val="dk1"/>
                </a:solidFill>
                <a:latin typeface="Happy Monkey"/>
                <a:ea typeface="Happy Monkey"/>
                <a:cs typeface="Happy Monkey"/>
                <a:sym typeface="Happy Monkey"/>
              </a:rPr>
              <a:t>Blues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Store: </a:t>
            </a:r>
            <a:r>
              <a:rPr lang="en-US" sz="1700">
                <a:solidFill>
                  <a:schemeClr val="dk1"/>
                </a:solidFill>
                <a:latin typeface="Happy Monkey"/>
                <a:ea typeface="Happy Monkey"/>
                <a:cs typeface="Happy Monkey"/>
                <a:sym typeface="Happy Monkey"/>
              </a:rPr>
              <a:t>Hobby Lobby</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Hobbies: </a:t>
            </a:r>
            <a:r>
              <a:rPr lang="en-US" sz="1700">
                <a:solidFill>
                  <a:schemeClr val="dk1"/>
                </a:solidFill>
                <a:latin typeface="Happy Monkey"/>
                <a:ea typeface="Happy Monkey"/>
                <a:cs typeface="Happy Monkey"/>
                <a:sym typeface="Happy Monkey"/>
              </a:rPr>
              <a:t>My children &amp; Photographs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Scent: </a:t>
            </a:r>
            <a:r>
              <a:rPr lang="en-US" sz="1700">
                <a:solidFill>
                  <a:schemeClr val="dk1"/>
                </a:solidFill>
                <a:latin typeface="Happy Monkey"/>
                <a:ea typeface="Happy Monkey"/>
                <a:cs typeface="Happy Monkey"/>
                <a:sym typeface="Happy Monkey"/>
              </a:rPr>
              <a:t>Florals &amp; Lilac</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Sports Team: </a:t>
            </a:r>
            <a:r>
              <a:rPr lang="en-US" sz="1700">
                <a:solidFill>
                  <a:schemeClr val="dk1"/>
                </a:solidFill>
                <a:latin typeface="Happy Monkey"/>
                <a:ea typeface="Happy Monkey"/>
                <a:cs typeface="Happy Monkey"/>
                <a:sym typeface="Happy Monkey"/>
              </a:rPr>
              <a:t>Minnesota Twins Baseball</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(personal): </a:t>
            </a:r>
            <a:r>
              <a:rPr lang="en-US" sz="1700">
                <a:solidFill>
                  <a:schemeClr val="dk1"/>
                </a:solidFill>
                <a:latin typeface="Happy Monkey"/>
                <a:ea typeface="Happy Monkey"/>
                <a:cs typeface="Happy Monkey"/>
                <a:sym typeface="Happy Monkey"/>
              </a:rPr>
              <a:t>Cute Picture Frames &amp; Memo Pads for Lists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(classroom): </a:t>
            </a:r>
            <a:r>
              <a:rPr lang="en-US" sz="1700">
                <a:solidFill>
                  <a:schemeClr val="dk1"/>
                </a:solidFill>
                <a:latin typeface="Happy Monkey"/>
                <a:ea typeface="Happy Monkey"/>
                <a:cs typeface="Happy Monkey"/>
                <a:sym typeface="Happy Monkey"/>
              </a:rPr>
              <a:t>Cracker Snacks &amp; Applesauce Pouches </a:t>
            </a:r>
            <a:endParaRPr sz="1700">
              <a:solidFill>
                <a:schemeClr val="dk1"/>
              </a:solidFill>
              <a:latin typeface="Happy Monkey"/>
              <a:ea typeface="Happy Monkey"/>
              <a:cs typeface="Happy Monkey"/>
              <a:sym typeface="Happy Monkey"/>
            </a:endParaRPr>
          </a:p>
        </p:txBody>
      </p:sp>
      <p:sp>
        <p:nvSpPr>
          <p:cNvPr id="353" name="Google Shape;353;p34"/>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54" name="Google Shape;354;p34"/>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55" name="Google Shape;355;p34"/>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Amy</a:t>
            </a:r>
            <a:endParaRPr sz="1300">
              <a:latin typeface="Chelsea Market"/>
              <a:ea typeface="Chelsea Market"/>
              <a:cs typeface="Chelsea Market"/>
              <a:sym typeface="Chelsea Market"/>
            </a:endParaRPr>
          </a:p>
        </p:txBody>
      </p:sp>
      <p:sp>
        <p:nvSpPr>
          <p:cNvPr id="356" name="Google Shape;356;p34"/>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337-5086</a:t>
            </a:r>
            <a:endParaRPr>
              <a:latin typeface="Happy Monkey"/>
              <a:ea typeface="Happy Monkey"/>
              <a:cs typeface="Happy Monkey"/>
              <a:sym typeface="Happy Monkey"/>
            </a:endParaRPr>
          </a:p>
        </p:txBody>
      </p:sp>
      <p:sp>
        <p:nvSpPr>
          <p:cNvPr id="357" name="Google Shape;357;p34"/>
          <p:cNvSpPr txBox="1"/>
          <p:nvPr/>
        </p:nvSpPr>
        <p:spPr>
          <a:xfrm>
            <a:off x="229350" y="5029200"/>
            <a:ext cx="3903300" cy="44022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Happy Monkey"/>
                <a:ea typeface="Happy Monkey"/>
                <a:cs typeface="Happy Monkey"/>
                <a:sym typeface="Happy Monkey"/>
              </a:rPr>
              <a:t>Welcome! </a:t>
            </a:r>
            <a:r>
              <a:rPr lang="en-US" sz="2000">
                <a:solidFill>
                  <a:srgbClr val="202124"/>
                </a:solidFill>
                <a:highlight>
                  <a:srgbClr val="FFFFFF"/>
                </a:highlight>
                <a:latin typeface="Happy Monkey"/>
                <a:ea typeface="Happy Monkey"/>
                <a:cs typeface="Happy Monkey"/>
                <a:sym typeface="Happy Monkey"/>
              </a:rPr>
              <a:t>I am from Minneapolis, MInnesota and I have a degree in Music Education including choral, band and orchestra. I have 4 children with the youngest being a senior in high school! I have been teaching at Jenkins for 11 years. My favorite thing about Jenkins is being a part of a community of mothers and sharing God’s love with children. </a:t>
            </a:r>
            <a:endParaRPr sz="2000">
              <a:latin typeface="Happy Monkey"/>
              <a:ea typeface="Happy Monkey"/>
              <a:cs typeface="Happy Monkey"/>
              <a:sym typeface="Happy Monkey"/>
            </a:endParaRPr>
          </a:p>
        </p:txBody>
      </p:sp>
      <p:sp>
        <p:nvSpPr>
          <p:cNvPr id="358" name="Google Shape;358;p34"/>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59" name="Google Shape;359;p34"/>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700">
                <a:solidFill>
                  <a:srgbClr val="FFC1F2"/>
                </a:solidFill>
                <a:latin typeface="Happy Monkey"/>
                <a:ea typeface="Happy Monkey"/>
                <a:cs typeface="Happy Monkey"/>
                <a:sym typeface="Happy Monkey"/>
              </a:rPr>
              <a:t>amy.wentzel.stevens@gmail.com</a:t>
            </a:r>
            <a:endParaRPr sz="700">
              <a:latin typeface="Happy Monkey"/>
              <a:ea typeface="Happy Monkey"/>
              <a:cs typeface="Happy Monkey"/>
              <a:sym typeface="Happy Monke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3" name="Shape 363"/>
        <p:cNvGrpSpPr/>
        <p:nvPr/>
      </p:nvGrpSpPr>
      <p:grpSpPr>
        <a:xfrm>
          <a:off x="0" y="0"/>
          <a:ext cx="0" cy="0"/>
          <a:chOff x="0" y="0"/>
          <a:chExt cx="0" cy="0"/>
        </a:xfrm>
      </p:grpSpPr>
      <p:sp>
        <p:nvSpPr>
          <p:cNvPr id="364" name="Google Shape;364;p35"/>
          <p:cNvSpPr txBox="1"/>
          <p:nvPr/>
        </p:nvSpPr>
        <p:spPr>
          <a:xfrm>
            <a:off x="4372600" y="3558075"/>
            <a:ext cx="3213300" cy="58491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Birthday: </a:t>
            </a:r>
            <a:r>
              <a:rPr lang="en-US" sz="1700">
                <a:solidFill>
                  <a:schemeClr val="dk1"/>
                </a:solidFill>
                <a:latin typeface="Happy Monkey"/>
                <a:ea typeface="Happy Monkey"/>
                <a:cs typeface="Happy Monkey"/>
                <a:sym typeface="Happy Monkey"/>
              </a:rPr>
              <a:t>Sept. 11</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Sweet Treat: </a:t>
            </a:r>
            <a:r>
              <a:rPr lang="en-US" sz="1700">
                <a:solidFill>
                  <a:schemeClr val="dk1"/>
                </a:solidFill>
                <a:latin typeface="Happy Monkey"/>
                <a:ea typeface="Happy Monkey"/>
                <a:cs typeface="Happy Monkey"/>
                <a:sym typeface="Happy Monkey"/>
              </a:rPr>
              <a:t>Chocolate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Lunch Spot: </a:t>
            </a:r>
            <a:r>
              <a:rPr lang="en-US" sz="1700">
                <a:solidFill>
                  <a:schemeClr val="dk1"/>
                </a:solidFill>
                <a:latin typeface="Happy Monkey"/>
                <a:ea typeface="Happy Monkey"/>
                <a:cs typeface="Happy Monkey"/>
                <a:sym typeface="Happy Monkey"/>
              </a:rPr>
              <a:t>Tazikis &amp; Mama’s Java</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Drink: </a:t>
            </a:r>
            <a:r>
              <a:rPr lang="en-US" sz="1700">
                <a:solidFill>
                  <a:schemeClr val="dk1"/>
                </a:solidFill>
                <a:latin typeface="Happy Monkey"/>
                <a:ea typeface="Happy Monkey"/>
                <a:cs typeface="Happy Monkey"/>
                <a:sym typeface="Happy Monkey"/>
              </a:rPr>
              <a:t>Diet Mt. Dew &amp; 31A Teas </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Colors: </a:t>
            </a:r>
            <a:r>
              <a:rPr lang="en-US" sz="1700">
                <a:solidFill>
                  <a:schemeClr val="dk1"/>
                </a:solidFill>
                <a:latin typeface="Happy Monkey"/>
                <a:ea typeface="Happy Monkey"/>
                <a:cs typeface="Happy Monkey"/>
                <a:sym typeface="Happy Monkey"/>
              </a:rPr>
              <a:t>Red</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Store: </a:t>
            </a:r>
            <a:r>
              <a:rPr lang="en-US" sz="1700">
                <a:solidFill>
                  <a:schemeClr val="dk1"/>
                </a:solidFill>
                <a:latin typeface="Happy Monkey"/>
                <a:ea typeface="Happy Monkey"/>
                <a:cs typeface="Happy Monkey"/>
                <a:sym typeface="Happy Monkey"/>
              </a:rPr>
              <a:t>Target, Amazon</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Hobbies: </a:t>
            </a:r>
            <a:r>
              <a:rPr lang="en-US" sz="1700">
                <a:solidFill>
                  <a:schemeClr val="dk1"/>
                </a:solidFill>
                <a:latin typeface="Happy Monkey"/>
                <a:ea typeface="Happy Monkey"/>
                <a:cs typeface="Happy Monkey"/>
                <a:sym typeface="Happy Monkey"/>
              </a:rPr>
              <a:t>Playing Cards &amp; Watching Cheesy Reality TV</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Scent: </a:t>
            </a:r>
            <a:r>
              <a:rPr lang="en-US" sz="1700">
                <a:solidFill>
                  <a:schemeClr val="dk1"/>
                </a:solidFill>
                <a:latin typeface="Happy Monkey"/>
                <a:ea typeface="Happy Monkey"/>
                <a:cs typeface="Happy Monkey"/>
                <a:sym typeface="Happy Monkey"/>
              </a:rPr>
              <a:t>Lavender</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Sports Team: </a:t>
            </a:r>
            <a:r>
              <a:rPr lang="en-US" sz="1700">
                <a:solidFill>
                  <a:schemeClr val="dk1"/>
                </a:solidFill>
                <a:latin typeface="Happy Monkey"/>
                <a:ea typeface="Happy Monkey"/>
                <a:cs typeface="Happy Monkey"/>
                <a:sym typeface="Happy Monkey"/>
              </a:rPr>
              <a:t>Roll Tide &amp; Anchor Down!</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Collect: </a:t>
            </a:r>
            <a:r>
              <a:rPr lang="en-US" sz="1700">
                <a:solidFill>
                  <a:schemeClr val="dk1"/>
                </a:solidFill>
                <a:latin typeface="Happy Monkey"/>
                <a:ea typeface="Happy Monkey"/>
                <a:cs typeface="Happy Monkey"/>
                <a:sym typeface="Happy Monkey"/>
              </a:rPr>
              <a:t>Jim Shore Santas &amp; Little People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(personal): </a:t>
            </a:r>
            <a:r>
              <a:rPr lang="en-US" sz="1700">
                <a:solidFill>
                  <a:schemeClr val="dk1"/>
                </a:solidFill>
                <a:latin typeface="Happy Monkey"/>
                <a:ea typeface="Happy Monkey"/>
                <a:cs typeface="Happy Monkey"/>
                <a:sym typeface="Happy Monkey"/>
              </a:rPr>
              <a:t>Thoughts &amp; Prayers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(classroom):</a:t>
            </a:r>
            <a:r>
              <a:rPr lang="en-US" sz="1700">
                <a:solidFill>
                  <a:schemeClr val="dk1"/>
                </a:solidFill>
                <a:latin typeface="Happy Monkey"/>
                <a:ea typeface="Happy Monkey"/>
                <a:cs typeface="Happy Monkey"/>
                <a:sym typeface="Happy Monkey"/>
              </a:rPr>
              <a:t> </a:t>
            </a:r>
            <a:r>
              <a:rPr lang="en-US" sz="1700">
                <a:solidFill>
                  <a:schemeClr val="dk1"/>
                </a:solidFill>
                <a:latin typeface="Happy Monkey"/>
                <a:ea typeface="Happy Monkey"/>
                <a:cs typeface="Happy Monkey"/>
                <a:sym typeface="Happy Monkey"/>
              </a:rPr>
              <a:t>Clorox</a:t>
            </a:r>
            <a:r>
              <a:rPr lang="en-US" sz="1700">
                <a:solidFill>
                  <a:schemeClr val="dk1"/>
                </a:solidFill>
                <a:latin typeface="Happy Monkey"/>
                <a:ea typeface="Happy Monkey"/>
                <a:cs typeface="Happy Monkey"/>
                <a:sym typeface="Happy Monkey"/>
              </a:rPr>
              <a:t> Wipes &amp; Lysol</a:t>
            </a:r>
            <a:endParaRPr sz="1700">
              <a:solidFill>
                <a:schemeClr val="dk1"/>
              </a:solidFill>
              <a:latin typeface="Happy Monkey"/>
              <a:ea typeface="Happy Monkey"/>
              <a:cs typeface="Happy Monkey"/>
              <a:sym typeface="Happy Monkey"/>
            </a:endParaRPr>
          </a:p>
        </p:txBody>
      </p:sp>
      <p:sp>
        <p:nvSpPr>
          <p:cNvPr id="365" name="Google Shape;365;p35"/>
          <p:cNvSpPr/>
          <p:nvPr/>
        </p:nvSpPr>
        <p:spPr>
          <a:xfrm>
            <a:off x="260900" y="3218625"/>
            <a:ext cx="3903300" cy="22554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66" name="Google Shape;366;p35"/>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67" name="Google Shape;367;p35"/>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Tracy</a:t>
            </a:r>
            <a:endParaRPr sz="1300">
              <a:latin typeface="Chelsea Market"/>
              <a:ea typeface="Chelsea Market"/>
              <a:cs typeface="Chelsea Market"/>
              <a:sym typeface="Chelsea Market"/>
            </a:endParaRPr>
          </a:p>
        </p:txBody>
      </p:sp>
      <p:sp>
        <p:nvSpPr>
          <p:cNvPr id="368" name="Google Shape;368;p35"/>
          <p:cNvSpPr txBox="1"/>
          <p:nvPr/>
        </p:nvSpPr>
        <p:spPr>
          <a:xfrm>
            <a:off x="260875" y="42154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498-4489</a:t>
            </a:r>
            <a:endParaRPr>
              <a:latin typeface="Happy Monkey"/>
              <a:ea typeface="Happy Monkey"/>
              <a:cs typeface="Happy Monkey"/>
              <a:sym typeface="Happy Monkey"/>
            </a:endParaRPr>
          </a:p>
        </p:txBody>
      </p:sp>
      <p:sp>
        <p:nvSpPr>
          <p:cNvPr id="369" name="Google Shape;369;p35"/>
          <p:cNvSpPr txBox="1"/>
          <p:nvPr/>
        </p:nvSpPr>
        <p:spPr>
          <a:xfrm>
            <a:off x="229350" y="5652475"/>
            <a:ext cx="3903300" cy="40173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rgbClr val="202124"/>
                </a:solidFill>
                <a:highlight>
                  <a:srgbClr val="FFFFFF"/>
                </a:highlight>
                <a:latin typeface="Happy Monkey"/>
                <a:ea typeface="Happy Monkey"/>
                <a:cs typeface="Happy Monkey"/>
                <a:sym typeface="Happy Monkey"/>
              </a:rPr>
              <a:t>Hello1 I’ve lived in Nolensville for the past 25 years with my family; Brennan, Hannah and Weston. JDS has been my home for more than 20 years in one capacity or another. First as a mom, then and teacher and now director. Originally from Tullahoma, TN and have Marketing degree from Lipscomb University. I have been at jenkins for 15 years. I love everything about Jenkins! It’s my happy place. The kids; their hugs and happy faces. My staff; the most amazing group of women who love the Lord first and foremost, who support me and each other. Our families; who are encouraging and supportive. </a:t>
            </a:r>
            <a:endParaRPr sz="1500">
              <a:latin typeface="Happy Monkey"/>
              <a:ea typeface="Happy Monkey"/>
              <a:cs typeface="Happy Monkey"/>
              <a:sym typeface="Happy Monkey"/>
            </a:endParaRPr>
          </a:p>
        </p:txBody>
      </p:sp>
      <p:sp>
        <p:nvSpPr>
          <p:cNvPr id="370" name="Google Shape;370;p35"/>
          <p:cNvSpPr txBox="1"/>
          <p:nvPr/>
        </p:nvSpPr>
        <p:spPr>
          <a:xfrm>
            <a:off x="4732159" y="36291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71" name="Google Shape;371;p35"/>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jenkinsmdo@yahoo.com</a:t>
            </a:r>
            <a:endParaRPr sz="900">
              <a:latin typeface="Happy Monkey"/>
              <a:ea typeface="Happy Monkey"/>
              <a:cs typeface="Happy Monkey"/>
              <a:sym typeface="Happy Monkey"/>
            </a:endParaRPr>
          </a:p>
        </p:txBody>
      </p:sp>
      <p:sp>
        <p:nvSpPr>
          <p:cNvPr id="372" name="Google Shape;372;p35"/>
          <p:cNvSpPr txBox="1"/>
          <p:nvPr/>
        </p:nvSpPr>
        <p:spPr>
          <a:xfrm>
            <a:off x="260900" y="4704100"/>
            <a:ext cx="39033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Facebook: Jenkins Day School</a:t>
            </a:r>
            <a:endParaRPr sz="600">
              <a:latin typeface="Happy Monkey"/>
              <a:ea typeface="Happy Monkey"/>
              <a:cs typeface="Happy Monkey"/>
              <a:sym typeface="Happy Monke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36"/>
          <p:cNvSpPr txBox="1"/>
          <p:nvPr/>
        </p:nvSpPr>
        <p:spPr>
          <a:xfrm>
            <a:off x="4372600" y="3558075"/>
            <a:ext cx="3213300" cy="59106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Oct. 24</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Chocolate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Mama’s Java &amp;</a:t>
            </a:r>
            <a:r>
              <a:rPr lang="en-US" sz="2000">
                <a:solidFill>
                  <a:schemeClr val="dk1"/>
                </a:solidFill>
                <a:latin typeface="Happy Monkey"/>
                <a:ea typeface="Happy Monkey"/>
                <a:cs typeface="Happy Monkey"/>
                <a:sym typeface="Happy Monkey"/>
              </a:rPr>
              <a:t> Chicken Salad Chick</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Coke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Blue</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TJ Maxx</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Champagne Toast &amp; Fresh Scents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Vols &amp; Titans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Candles &amp; Cute </a:t>
            </a:r>
            <a:r>
              <a:rPr lang="en-US" sz="2000">
                <a:solidFill>
                  <a:schemeClr val="dk1"/>
                </a:solidFill>
                <a:latin typeface="Happy Monkey"/>
                <a:ea typeface="Happy Monkey"/>
                <a:cs typeface="Happy Monkey"/>
                <a:sym typeface="Happy Monkey"/>
              </a:rPr>
              <a:t>Notepads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 </a:t>
            </a:r>
            <a:r>
              <a:rPr lang="en-US" sz="2000">
                <a:solidFill>
                  <a:schemeClr val="dk1"/>
                </a:solidFill>
                <a:latin typeface="Happy Monkey"/>
                <a:ea typeface="Happy Monkey"/>
                <a:cs typeface="Happy Monkey"/>
                <a:sym typeface="Happy Monkey"/>
              </a:rPr>
              <a:t>Flair Pens</a:t>
            </a:r>
            <a:endParaRPr sz="2000">
              <a:solidFill>
                <a:schemeClr val="dk1"/>
              </a:solidFill>
              <a:latin typeface="Happy Monkey"/>
              <a:ea typeface="Happy Monkey"/>
              <a:cs typeface="Happy Monkey"/>
              <a:sym typeface="Happy Monkey"/>
            </a:endParaRPr>
          </a:p>
        </p:txBody>
      </p:sp>
      <p:sp>
        <p:nvSpPr>
          <p:cNvPr id="378" name="Google Shape;378;p36"/>
          <p:cNvSpPr/>
          <p:nvPr/>
        </p:nvSpPr>
        <p:spPr>
          <a:xfrm>
            <a:off x="260900" y="3218625"/>
            <a:ext cx="3903300" cy="20646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79" name="Google Shape;379;p36"/>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80" name="Google Shape;380;p36"/>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Stacey</a:t>
            </a:r>
            <a:endParaRPr sz="1300">
              <a:latin typeface="Chelsea Market"/>
              <a:ea typeface="Chelsea Market"/>
              <a:cs typeface="Chelsea Market"/>
              <a:sym typeface="Chelsea Market"/>
            </a:endParaRPr>
          </a:p>
        </p:txBody>
      </p:sp>
      <p:sp>
        <p:nvSpPr>
          <p:cNvPr id="381" name="Google Shape;381;p36"/>
          <p:cNvSpPr txBox="1"/>
          <p:nvPr/>
        </p:nvSpPr>
        <p:spPr>
          <a:xfrm>
            <a:off x="260875" y="42154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424-7874 </a:t>
            </a:r>
            <a:endParaRPr>
              <a:latin typeface="Happy Monkey"/>
              <a:ea typeface="Happy Monkey"/>
              <a:cs typeface="Happy Monkey"/>
              <a:sym typeface="Happy Monkey"/>
            </a:endParaRPr>
          </a:p>
        </p:txBody>
      </p:sp>
      <p:sp>
        <p:nvSpPr>
          <p:cNvPr id="382" name="Google Shape;382;p36"/>
          <p:cNvSpPr txBox="1"/>
          <p:nvPr/>
        </p:nvSpPr>
        <p:spPr>
          <a:xfrm>
            <a:off x="229350" y="5410200"/>
            <a:ext cx="3903300" cy="34785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Happy Monkey"/>
                <a:ea typeface="Happy Monkey"/>
                <a:cs typeface="Happy Monkey"/>
                <a:sym typeface="Happy Monkey"/>
              </a:rPr>
              <a:t>Welcome! </a:t>
            </a:r>
            <a:r>
              <a:rPr lang="en-US" sz="2000">
                <a:solidFill>
                  <a:srgbClr val="202124"/>
                </a:solidFill>
                <a:highlight>
                  <a:srgbClr val="FFFFFF"/>
                </a:highlight>
                <a:latin typeface="Happy Monkey"/>
                <a:ea typeface="Happy Monkey"/>
                <a:cs typeface="Happy Monkey"/>
                <a:sym typeface="Happy Monkey"/>
              </a:rPr>
              <a:t>I have been married to Scott for 34 years. We have three grown children Colby, Emily and Brandon and two grandchildren Brynlee and Brooks. We have lived on a farm here in Nolensville for 20 years. I have been at Jenkins for 18 years and love that everyone here is like family. </a:t>
            </a:r>
            <a:endParaRPr sz="2000">
              <a:latin typeface="Happy Monkey"/>
              <a:ea typeface="Happy Monkey"/>
              <a:cs typeface="Happy Monkey"/>
              <a:sym typeface="Happy Monkey"/>
            </a:endParaRPr>
          </a:p>
        </p:txBody>
      </p:sp>
      <p:sp>
        <p:nvSpPr>
          <p:cNvPr id="383" name="Google Shape;383;p36"/>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84" name="Google Shape;384;p36"/>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stacey.moses@hotmail.com</a:t>
            </a:r>
            <a:endParaRPr sz="900">
              <a:latin typeface="Happy Monkey"/>
              <a:ea typeface="Happy Monkey"/>
              <a:cs typeface="Happy Monkey"/>
              <a:sym typeface="Happy Monkey"/>
            </a:endParaRPr>
          </a:p>
        </p:txBody>
      </p:sp>
      <p:sp>
        <p:nvSpPr>
          <p:cNvPr id="385" name="Google Shape;385;p36"/>
          <p:cNvSpPr/>
          <p:nvPr/>
        </p:nvSpPr>
        <p:spPr>
          <a:xfrm>
            <a:off x="260877" y="47010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Instagram: MsStaceyclass</a:t>
            </a:r>
            <a:endParaRPr sz="900">
              <a:latin typeface="Happy Monkey"/>
              <a:ea typeface="Happy Monkey"/>
              <a:cs typeface="Happy Monkey"/>
              <a:sym typeface="Happy Monke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9" name="Shape 389"/>
        <p:cNvGrpSpPr/>
        <p:nvPr/>
      </p:nvGrpSpPr>
      <p:grpSpPr>
        <a:xfrm>
          <a:off x="0" y="0"/>
          <a:ext cx="0" cy="0"/>
          <a:chOff x="0" y="0"/>
          <a:chExt cx="0" cy="0"/>
        </a:xfrm>
      </p:grpSpPr>
      <p:sp>
        <p:nvSpPr>
          <p:cNvPr id="390" name="Google Shape;390;p37"/>
          <p:cNvSpPr txBox="1"/>
          <p:nvPr/>
        </p:nvSpPr>
        <p:spPr>
          <a:xfrm>
            <a:off x="4372600" y="3558075"/>
            <a:ext cx="3213300" cy="46638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200">
              <a:solidFill>
                <a:srgbClr val="FFC1F2"/>
              </a:solidFill>
              <a:latin typeface="Arial"/>
              <a:ea typeface="Arial"/>
              <a:cs typeface="Arial"/>
              <a:sym typeface="Arial"/>
            </a:endParaRPr>
          </a:p>
          <a:p>
            <a:pPr indent="0" lvl="0" marL="0" marR="0" rtl="0" algn="l">
              <a:spcBef>
                <a:spcPts val="0"/>
              </a:spcBef>
              <a:spcAft>
                <a:spcPts val="0"/>
              </a:spcAft>
              <a:buNone/>
            </a:pPr>
            <a:r>
              <a:t/>
            </a:r>
            <a:endParaRPr sz="2200">
              <a:solidFill>
                <a:srgbClr val="FFC1F2"/>
              </a:solidFill>
              <a:latin typeface="Arial"/>
              <a:ea typeface="Arial"/>
              <a:cs typeface="Arial"/>
              <a:sym typeface="Arial"/>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Birthday: </a:t>
            </a:r>
            <a:r>
              <a:rPr lang="en-US" sz="2300">
                <a:solidFill>
                  <a:schemeClr val="dk1"/>
                </a:solidFill>
                <a:latin typeface="Happy Monkey"/>
                <a:ea typeface="Happy Monkey"/>
                <a:cs typeface="Happy Monkey"/>
                <a:sym typeface="Happy Monkey"/>
              </a:rPr>
              <a:t>May 28</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Sweet Treat: </a:t>
            </a:r>
            <a:r>
              <a:rPr lang="en-US" sz="2300">
                <a:solidFill>
                  <a:schemeClr val="dk1"/>
                </a:solidFill>
                <a:latin typeface="Happy Monkey"/>
                <a:ea typeface="Happy Monkey"/>
                <a:cs typeface="Happy Monkey"/>
                <a:sym typeface="Happy Monkey"/>
              </a:rPr>
              <a:t>Chocolate</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Lunch Spot: </a:t>
            </a:r>
            <a:r>
              <a:rPr lang="en-US" sz="2300">
                <a:solidFill>
                  <a:schemeClr val="dk1"/>
                </a:solidFill>
                <a:latin typeface="Happy Monkey"/>
                <a:ea typeface="Happy Monkey"/>
                <a:cs typeface="Happy Monkey"/>
                <a:sym typeface="Happy Monkey"/>
              </a:rPr>
              <a:t>Steak-n-Shake</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Drink: </a:t>
            </a:r>
            <a:r>
              <a:rPr lang="en-US" sz="2300">
                <a:solidFill>
                  <a:schemeClr val="dk1"/>
                </a:solidFill>
                <a:latin typeface="Happy Monkey"/>
                <a:ea typeface="Happy Monkey"/>
                <a:cs typeface="Happy Monkey"/>
                <a:sym typeface="Happy Monkey"/>
              </a:rPr>
              <a:t>Dr. Pepper</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Colors: </a:t>
            </a:r>
            <a:r>
              <a:rPr lang="en-US" sz="2300">
                <a:solidFill>
                  <a:schemeClr val="dk1"/>
                </a:solidFill>
                <a:latin typeface="Happy Monkey"/>
                <a:ea typeface="Happy Monkey"/>
                <a:cs typeface="Happy Monkey"/>
                <a:sym typeface="Happy Monkey"/>
              </a:rPr>
              <a:t>Green</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Store: </a:t>
            </a:r>
            <a:r>
              <a:rPr lang="en-US" sz="2300">
                <a:solidFill>
                  <a:schemeClr val="dk1"/>
                </a:solidFill>
                <a:latin typeface="Happy Monkey"/>
                <a:ea typeface="Happy Monkey"/>
                <a:cs typeface="Happy Monkey"/>
                <a:sym typeface="Happy Monkey"/>
              </a:rPr>
              <a:t>Any!</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Scent: </a:t>
            </a:r>
            <a:r>
              <a:rPr lang="en-US" sz="2300">
                <a:solidFill>
                  <a:schemeClr val="dk1"/>
                </a:solidFill>
                <a:latin typeface="Happy Monkey"/>
                <a:ea typeface="Happy Monkey"/>
                <a:cs typeface="Happy Monkey"/>
                <a:sym typeface="Happy Monkey"/>
              </a:rPr>
              <a:t>Cucumber</a:t>
            </a:r>
            <a:r>
              <a:rPr lang="en-US" sz="2300">
                <a:solidFill>
                  <a:schemeClr val="dk1"/>
                </a:solidFill>
                <a:latin typeface="Happy Monkey"/>
                <a:ea typeface="Happy Monkey"/>
                <a:cs typeface="Happy Monkey"/>
                <a:sym typeface="Happy Monkey"/>
              </a:rPr>
              <a:t>l</a:t>
            </a:r>
            <a:endParaRPr sz="23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300">
                <a:solidFill>
                  <a:schemeClr val="dk1"/>
                </a:solidFill>
                <a:latin typeface="Happy Monkey"/>
                <a:ea typeface="Happy Monkey"/>
                <a:cs typeface="Happy Monkey"/>
                <a:sym typeface="Happy Monkey"/>
              </a:rPr>
              <a:t>I can always use (classroom): </a:t>
            </a:r>
            <a:r>
              <a:rPr lang="en-US" sz="2300">
                <a:solidFill>
                  <a:schemeClr val="dk1"/>
                </a:solidFill>
                <a:latin typeface="Happy Monkey"/>
                <a:ea typeface="Happy Monkey"/>
                <a:cs typeface="Happy Monkey"/>
                <a:sym typeface="Happy Monkey"/>
              </a:rPr>
              <a:t>Books</a:t>
            </a:r>
            <a:endParaRPr sz="2300">
              <a:solidFill>
                <a:schemeClr val="dk1"/>
              </a:solidFill>
              <a:latin typeface="Happy Monkey"/>
              <a:ea typeface="Happy Monkey"/>
              <a:cs typeface="Happy Monkey"/>
              <a:sym typeface="Happy Monkey"/>
            </a:endParaRPr>
          </a:p>
        </p:txBody>
      </p:sp>
      <p:sp>
        <p:nvSpPr>
          <p:cNvPr id="391" name="Google Shape;391;p37"/>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392" name="Google Shape;392;p37"/>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393" name="Google Shape;393;p37"/>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Debbie</a:t>
            </a:r>
            <a:endParaRPr sz="1300">
              <a:latin typeface="Chelsea Market"/>
              <a:ea typeface="Chelsea Market"/>
              <a:cs typeface="Chelsea Market"/>
              <a:sym typeface="Chelsea Market"/>
            </a:endParaRPr>
          </a:p>
        </p:txBody>
      </p:sp>
      <p:sp>
        <p:nvSpPr>
          <p:cNvPr id="394" name="Google Shape;394;p37"/>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476-3558</a:t>
            </a:r>
            <a:endParaRPr>
              <a:latin typeface="Happy Monkey"/>
              <a:ea typeface="Happy Monkey"/>
              <a:cs typeface="Happy Monkey"/>
              <a:sym typeface="Happy Monkey"/>
            </a:endParaRPr>
          </a:p>
        </p:txBody>
      </p:sp>
      <p:sp>
        <p:nvSpPr>
          <p:cNvPr id="395" name="Google Shape;395;p37"/>
          <p:cNvSpPr txBox="1"/>
          <p:nvPr/>
        </p:nvSpPr>
        <p:spPr>
          <a:xfrm>
            <a:off x="229350" y="5029200"/>
            <a:ext cx="3903300" cy="38943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900">
                <a:solidFill>
                  <a:schemeClr val="dk1"/>
                </a:solidFill>
                <a:latin typeface="Happy Monkey"/>
                <a:ea typeface="Happy Monkey"/>
                <a:cs typeface="Happy Monkey"/>
                <a:sym typeface="Happy Monkey"/>
              </a:rPr>
              <a:t>Welcome! </a:t>
            </a:r>
            <a:r>
              <a:rPr lang="en-US" sz="1900">
                <a:solidFill>
                  <a:srgbClr val="202124"/>
                </a:solidFill>
                <a:highlight>
                  <a:srgbClr val="FFFFFF"/>
                </a:highlight>
                <a:latin typeface="Happy Monkey"/>
                <a:ea typeface="Happy Monkey"/>
                <a:cs typeface="Happy Monkey"/>
                <a:sym typeface="Happy Monkey"/>
              </a:rPr>
              <a:t>My name is Debbie lynch, I have been at Jenkins four years. Ive been married for 27 years and we have four children . I live in Eagleville. We attend Riggs Church of Christ.I have been at Jenkins for 4 years and love how Jenkins is a family.  I’m looking forward to this school year with my new friends. I love watching how they change and grow throughout the year! </a:t>
            </a:r>
            <a:endParaRPr sz="1900">
              <a:latin typeface="Happy Monkey"/>
              <a:ea typeface="Happy Monkey"/>
              <a:cs typeface="Happy Monkey"/>
              <a:sym typeface="Happy Monkey"/>
            </a:endParaRPr>
          </a:p>
        </p:txBody>
      </p:sp>
      <p:sp>
        <p:nvSpPr>
          <p:cNvPr id="396" name="Google Shape;396;p37"/>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397" name="Google Shape;397;p37"/>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700">
                <a:solidFill>
                  <a:srgbClr val="FFC1F2"/>
                </a:solidFill>
                <a:latin typeface="Happy Monkey"/>
                <a:ea typeface="Happy Monkey"/>
                <a:cs typeface="Happy Monkey"/>
                <a:sym typeface="Happy Monkey"/>
              </a:rPr>
              <a:t>Lynfam724@gmail.com</a:t>
            </a:r>
            <a:endParaRPr sz="700">
              <a:latin typeface="Happy Monkey"/>
              <a:ea typeface="Happy Monkey"/>
              <a:cs typeface="Happy Monkey"/>
              <a:sym typeface="Happy Monke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5"/>
          <p:cNvSpPr txBox="1"/>
          <p:nvPr/>
        </p:nvSpPr>
        <p:spPr>
          <a:xfrm>
            <a:off x="4372600" y="3558075"/>
            <a:ext cx="3213300" cy="62031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Birthday: </a:t>
            </a:r>
            <a:r>
              <a:rPr lang="en-US" sz="1900">
                <a:solidFill>
                  <a:schemeClr val="dk1"/>
                </a:solidFill>
                <a:latin typeface="Happy Monkey"/>
                <a:ea typeface="Happy Monkey"/>
                <a:cs typeface="Happy Monkey"/>
                <a:sym typeface="Happy Monkey"/>
              </a:rPr>
              <a:t>Oct. 16</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Sweet Treat: </a:t>
            </a:r>
            <a:r>
              <a:rPr lang="en-US" sz="1900">
                <a:solidFill>
                  <a:schemeClr val="dk1"/>
                </a:solidFill>
                <a:latin typeface="Happy Monkey"/>
                <a:ea typeface="Happy Monkey"/>
                <a:cs typeface="Happy Monkey"/>
                <a:sym typeface="Happy Monkey"/>
              </a:rPr>
              <a:t>Chocolate Chip Cookies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Lunch Spot: </a:t>
            </a:r>
            <a:r>
              <a:rPr lang="en-US" sz="1900">
                <a:solidFill>
                  <a:schemeClr val="dk1"/>
                </a:solidFill>
                <a:latin typeface="Happy Monkey"/>
                <a:ea typeface="Happy Monkey"/>
                <a:cs typeface="Happy Monkey"/>
                <a:sym typeface="Happy Monkey"/>
              </a:rPr>
              <a:t>Rock-n-Roll Sushi </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Drink: </a:t>
            </a:r>
            <a:r>
              <a:rPr lang="en-US" sz="1900">
                <a:solidFill>
                  <a:schemeClr val="dk1"/>
                </a:solidFill>
                <a:latin typeface="Happy Monkey"/>
                <a:ea typeface="Happy Monkey"/>
                <a:cs typeface="Happy Monkey"/>
                <a:sym typeface="Happy Monkey"/>
              </a:rPr>
              <a:t>Mt. Dew</a:t>
            </a:r>
            <a:r>
              <a:rPr lang="en-US" sz="1900">
                <a:solidFill>
                  <a:schemeClr val="dk1"/>
                </a:solidFill>
                <a:latin typeface="Happy Monkey"/>
                <a:ea typeface="Happy Monkey"/>
                <a:cs typeface="Happy Monkey"/>
                <a:sym typeface="Happy Monkey"/>
              </a:rPr>
              <a:t>, Coffee </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Colors: </a:t>
            </a:r>
            <a:r>
              <a:rPr lang="en-US" sz="1900">
                <a:solidFill>
                  <a:schemeClr val="dk1"/>
                </a:solidFill>
                <a:latin typeface="Happy Monkey"/>
                <a:ea typeface="Happy Monkey"/>
                <a:cs typeface="Happy Monkey"/>
                <a:sym typeface="Happy Monkey"/>
              </a:rPr>
              <a:t>Purple </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Store: </a:t>
            </a:r>
            <a:r>
              <a:rPr lang="en-US" sz="1900">
                <a:solidFill>
                  <a:schemeClr val="dk1"/>
                </a:solidFill>
                <a:latin typeface="Happy Monkey"/>
                <a:ea typeface="Happy Monkey"/>
                <a:cs typeface="Happy Monkey"/>
                <a:sym typeface="Happy Monkey"/>
              </a:rPr>
              <a:t>Bath and Body Works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Hobbies: </a:t>
            </a:r>
            <a:r>
              <a:rPr lang="en-US" sz="1900">
                <a:solidFill>
                  <a:schemeClr val="dk1"/>
                </a:solidFill>
                <a:latin typeface="Happy Monkey"/>
                <a:ea typeface="Happy Monkey"/>
                <a:cs typeface="Happy Monkey"/>
                <a:sym typeface="Happy Monkey"/>
              </a:rPr>
              <a:t>Baking &amp; Crafting</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Scent: </a:t>
            </a:r>
            <a:r>
              <a:rPr lang="en-US" sz="1900">
                <a:solidFill>
                  <a:schemeClr val="dk1"/>
                </a:solidFill>
                <a:latin typeface="Happy Monkey"/>
                <a:ea typeface="Happy Monkey"/>
                <a:cs typeface="Happy Monkey"/>
                <a:sym typeface="Happy Monkey"/>
              </a:rPr>
              <a:t>Lavender &amp; Lemon</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Sports Team: </a:t>
            </a:r>
            <a:r>
              <a:rPr lang="en-US" sz="1900">
                <a:solidFill>
                  <a:schemeClr val="dk1"/>
                </a:solidFill>
                <a:latin typeface="Happy Monkey"/>
                <a:ea typeface="Happy Monkey"/>
                <a:cs typeface="Happy Monkey"/>
                <a:sym typeface="Happy Monkey"/>
              </a:rPr>
              <a:t>Georgia Bulldogs &amp; Atlanta Braves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I can always use (personal): </a:t>
            </a:r>
            <a:r>
              <a:rPr lang="en-US" sz="1900">
                <a:solidFill>
                  <a:schemeClr val="dk1"/>
                </a:solidFill>
                <a:latin typeface="Happy Monkey"/>
                <a:ea typeface="Happy Monkey"/>
                <a:cs typeface="Happy Monkey"/>
                <a:sym typeface="Happy Monkey"/>
              </a:rPr>
              <a:t>Candles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I can always use (classroom):</a:t>
            </a:r>
            <a:r>
              <a:rPr lang="en-US" sz="1900">
                <a:solidFill>
                  <a:schemeClr val="dk1"/>
                </a:solidFill>
                <a:latin typeface="Happy Monkey"/>
                <a:ea typeface="Happy Monkey"/>
                <a:cs typeface="Happy Monkey"/>
                <a:sym typeface="Happy Monkey"/>
              </a:rPr>
              <a:t> Books</a:t>
            </a:r>
            <a:endParaRPr sz="1700">
              <a:solidFill>
                <a:schemeClr val="dk1"/>
              </a:solidFill>
              <a:latin typeface="Happy Monkey"/>
              <a:ea typeface="Happy Monkey"/>
              <a:cs typeface="Happy Monkey"/>
              <a:sym typeface="Happy Monkey"/>
            </a:endParaRPr>
          </a:p>
        </p:txBody>
      </p:sp>
      <p:sp>
        <p:nvSpPr>
          <p:cNvPr id="112" name="Google Shape;112;p15"/>
          <p:cNvSpPr/>
          <p:nvPr/>
        </p:nvSpPr>
        <p:spPr>
          <a:xfrm>
            <a:off x="260900" y="3218625"/>
            <a:ext cx="3903300" cy="24939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13" name="Google Shape;113;p15"/>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14" name="Google Shape;114;p15"/>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Kathy</a:t>
            </a:r>
            <a:endParaRPr>
              <a:latin typeface="Chelsea Market"/>
              <a:ea typeface="Chelsea Market"/>
              <a:cs typeface="Chelsea Market"/>
              <a:sym typeface="Chelsea Market"/>
            </a:endParaRPr>
          </a:p>
        </p:txBody>
      </p:sp>
      <p:sp>
        <p:nvSpPr>
          <p:cNvPr id="115" name="Google Shape;115;p15"/>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278-0571</a:t>
            </a:r>
            <a:endParaRPr>
              <a:latin typeface="Happy Monkey"/>
              <a:ea typeface="Happy Monkey"/>
              <a:cs typeface="Happy Monkey"/>
              <a:sym typeface="Happy Monkey"/>
            </a:endParaRPr>
          </a:p>
        </p:txBody>
      </p:sp>
      <p:sp>
        <p:nvSpPr>
          <p:cNvPr id="116" name="Google Shape;116;p15"/>
          <p:cNvSpPr txBox="1"/>
          <p:nvPr/>
        </p:nvSpPr>
        <p:spPr>
          <a:xfrm>
            <a:off x="229350" y="5925700"/>
            <a:ext cx="3903300" cy="39711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Happy Monkey"/>
                <a:ea typeface="Happy Monkey"/>
                <a:cs typeface="Happy Monkey"/>
                <a:sym typeface="Happy Monkey"/>
              </a:rPr>
              <a:t>Welcome! </a:t>
            </a:r>
            <a:r>
              <a:rPr lang="en-US" sz="1800">
                <a:solidFill>
                  <a:srgbClr val="202124"/>
                </a:solidFill>
                <a:highlight>
                  <a:srgbClr val="FFFFFF"/>
                </a:highlight>
                <a:latin typeface="Happy Monkey"/>
                <a:ea typeface="Happy Monkey"/>
                <a:cs typeface="Happy Monkey"/>
                <a:sym typeface="Happy Monkey"/>
              </a:rPr>
              <a:t>I have been at Jenkins for eleven years. First as a sub then as a teacher! I love that we are truly a family at Jenkins. </a:t>
            </a:r>
            <a:r>
              <a:rPr lang="en-US" sz="1800">
                <a:solidFill>
                  <a:srgbClr val="202124"/>
                </a:solidFill>
                <a:highlight>
                  <a:srgbClr val="FFFFFF"/>
                </a:highlight>
                <a:latin typeface="Happy Monkey"/>
                <a:ea typeface="Happy Monkey"/>
                <a:cs typeface="Happy Monkey"/>
                <a:sym typeface="Happy Monkey"/>
              </a:rPr>
              <a:t>I have been married for 22 years to Jamie. He is an SRO with Rutherford County Schools. We have four children ranging from 12 to 20 years old. This is my 24th year teaching, and it is a privilege and blessing to partner with our parents and teach your children about Jesus!</a:t>
            </a:r>
            <a:endParaRPr sz="1800">
              <a:latin typeface="Happy Monkey"/>
              <a:ea typeface="Happy Monkey"/>
              <a:cs typeface="Happy Monkey"/>
              <a:sym typeface="Happy Monkey"/>
            </a:endParaRPr>
          </a:p>
        </p:txBody>
      </p:sp>
      <p:sp>
        <p:nvSpPr>
          <p:cNvPr id="117" name="Google Shape;117;p15"/>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18" name="Google Shape;118;p15"/>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FC1F2"/>
                </a:solidFill>
                <a:latin typeface="Happy Monkey"/>
                <a:ea typeface="Happy Monkey"/>
                <a:cs typeface="Happy Monkey"/>
                <a:sym typeface="Happy Monkey"/>
              </a:rPr>
              <a:t>sassykathy@icloud.com</a:t>
            </a:r>
            <a:endParaRPr sz="1100">
              <a:latin typeface="Happy Monkey"/>
              <a:ea typeface="Happy Monkey"/>
              <a:cs typeface="Happy Monkey"/>
              <a:sym typeface="Happy Monkey"/>
            </a:endParaRPr>
          </a:p>
        </p:txBody>
      </p:sp>
      <p:sp>
        <p:nvSpPr>
          <p:cNvPr id="119" name="Google Shape;119;p15"/>
          <p:cNvSpPr txBox="1"/>
          <p:nvPr/>
        </p:nvSpPr>
        <p:spPr>
          <a:xfrm>
            <a:off x="260875" y="4825025"/>
            <a:ext cx="3903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FFC1F2"/>
                </a:solidFill>
                <a:latin typeface="Happy Monkey"/>
                <a:ea typeface="Happy Monkey"/>
                <a:cs typeface="Happy Monkey"/>
                <a:sym typeface="Happy Monkey"/>
              </a:rPr>
              <a:t>Instagram: @ms_kathy_mdo</a:t>
            </a:r>
            <a:endParaRPr sz="800">
              <a:latin typeface="Happy Monkey"/>
              <a:ea typeface="Happy Monkey"/>
              <a:cs typeface="Happy Monkey"/>
              <a:sym typeface="Happy Monke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16"/>
          <p:cNvSpPr txBox="1"/>
          <p:nvPr/>
        </p:nvSpPr>
        <p:spPr>
          <a:xfrm>
            <a:off x="4372600" y="3558075"/>
            <a:ext cx="3213300" cy="64956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Birthday: </a:t>
            </a:r>
            <a:r>
              <a:rPr lang="en-US" sz="1900">
                <a:solidFill>
                  <a:schemeClr val="dk1"/>
                </a:solidFill>
                <a:latin typeface="Happy Monkey"/>
                <a:ea typeface="Happy Monkey"/>
                <a:cs typeface="Happy Monkey"/>
                <a:sym typeface="Happy Monkey"/>
              </a:rPr>
              <a:t>April 7</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Sweet Treat: </a:t>
            </a:r>
            <a:r>
              <a:rPr lang="en-US" sz="1900">
                <a:solidFill>
                  <a:schemeClr val="dk1"/>
                </a:solidFill>
                <a:latin typeface="Happy Monkey"/>
                <a:ea typeface="Happy Monkey"/>
                <a:cs typeface="Happy Monkey"/>
                <a:sym typeface="Happy Monkey"/>
              </a:rPr>
              <a:t>Dove Milk Chocolates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Lunch Spot: </a:t>
            </a:r>
            <a:r>
              <a:rPr lang="en-US" sz="1900">
                <a:solidFill>
                  <a:schemeClr val="dk1"/>
                </a:solidFill>
                <a:latin typeface="Happy Monkey"/>
                <a:ea typeface="Happy Monkey"/>
                <a:cs typeface="Happy Monkey"/>
                <a:sym typeface="Happy Monkey"/>
              </a:rPr>
              <a:t>Panera &amp; Bixx Pizza</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Drink: </a:t>
            </a:r>
            <a:r>
              <a:rPr lang="en-US" sz="1900">
                <a:solidFill>
                  <a:schemeClr val="dk1"/>
                </a:solidFill>
                <a:latin typeface="Happy Monkey"/>
                <a:ea typeface="Happy Monkey"/>
                <a:cs typeface="Happy Monkey"/>
                <a:sym typeface="Happy Monkey"/>
              </a:rPr>
              <a:t>Cherry Coke Zero</a:t>
            </a:r>
            <a:r>
              <a:rPr lang="en-US" sz="1900">
                <a:solidFill>
                  <a:schemeClr val="dk1"/>
                </a:solidFill>
                <a:latin typeface="Happy Monkey"/>
                <a:ea typeface="Happy Monkey"/>
                <a:cs typeface="Happy Monkey"/>
                <a:sym typeface="Happy Monkey"/>
              </a:rPr>
              <a:t> </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Colors: </a:t>
            </a:r>
            <a:r>
              <a:rPr lang="en-US" sz="1900">
                <a:solidFill>
                  <a:schemeClr val="dk1"/>
                </a:solidFill>
                <a:latin typeface="Happy Monkey"/>
                <a:ea typeface="Happy Monkey"/>
                <a:cs typeface="Happy Monkey"/>
                <a:sym typeface="Happy Monkey"/>
              </a:rPr>
              <a:t>Purple, Gray, Blues </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Store: </a:t>
            </a:r>
            <a:r>
              <a:rPr lang="en-US" sz="1900">
                <a:solidFill>
                  <a:schemeClr val="dk1"/>
                </a:solidFill>
                <a:latin typeface="Happy Monkey"/>
                <a:ea typeface="Happy Monkey"/>
                <a:cs typeface="Happy Monkey"/>
                <a:sym typeface="Happy Monkey"/>
              </a:rPr>
              <a:t>Target</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Hobbies: </a:t>
            </a:r>
            <a:r>
              <a:rPr lang="en-US" sz="1900">
                <a:solidFill>
                  <a:schemeClr val="dk1"/>
                </a:solidFill>
                <a:latin typeface="Happy Monkey"/>
                <a:ea typeface="Happy Monkey"/>
                <a:cs typeface="Happy Monkey"/>
                <a:sym typeface="Happy Monkey"/>
              </a:rPr>
              <a:t>Watching my kids play sports, lounging in the pool, walking</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Scent: </a:t>
            </a:r>
            <a:r>
              <a:rPr lang="en-US" sz="1900">
                <a:solidFill>
                  <a:schemeClr val="dk1"/>
                </a:solidFill>
                <a:latin typeface="Happy Monkey"/>
                <a:ea typeface="Happy Monkey"/>
                <a:cs typeface="Happy Monkey"/>
                <a:sym typeface="Happy Monkey"/>
              </a:rPr>
              <a:t>Vanilla</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Sports Team: </a:t>
            </a:r>
            <a:r>
              <a:rPr lang="en-US" sz="1900">
                <a:solidFill>
                  <a:schemeClr val="dk1"/>
                </a:solidFill>
                <a:latin typeface="Happy Monkey"/>
                <a:ea typeface="Happy Monkey"/>
                <a:cs typeface="Happy Monkey"/>
                <a:sym typeface="Happy Monkey"/>
              </a:rPr>
              <a:t>Predators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I can always use (personal): </a:t>
            </a:r>
            <a:r>
              <a:rPr lang="en-US" sz="1900">
                <a:solidFill>
                  <a:schemeClr val="dk1"/>
                </a:solidFill>
                <a:latin typeface="Happy Monkey"/>
                <a:ea typeface="Happy Monkey"/>
                <a:cs typeface="Happy Monkey"/>
                <a:sym typeface="Happy Monkey"/>
              </a:rPr>
              <a:t>Caffeine!</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I can always use (classroom):</a:t>
            </a:r>
            <a:r>
              <a:rPr lang="en-US" sz="1900">
                <a:solidFill>
                  <a:schemeClr val="dk1"/>
                </a:solidFill>
                <a:latin typeface="Happy Monkey"/>
                <a:ea typeface="Happy Monkey"/>
                <a:cs typeface="Happy Monkey"/>
                <a:sym typeface="Happy Monkey"/>
              </a:rPr>
              <a:t> Post-it Notes &amp; Flair Tip Pens</a:t>
            </a:r>
            <a:endParaRPr sz="1700">
              <a:solidFill>
                <a:schemeClr val="dk1"/>
              </a:solidFill>
              <a:latin typeface="Happy Monkey"/>
              <a:ea typeface="Happy Monkey"/>
              <a:cs typeface="Happy Monkey"/>
              <a:sym typeface="Happy Monkey"/>
            </a:endParaRPr>
          </a:p>
        </p:txBody>
      </p:sp>
      <p:sp>
        <p:nvSpPr>
          <p:cNvPr id="125" name="Google Shape;125;p16"/>
          <p:cNvSpPr/>
          <p:nvPr/>
        </p:nvSpPr>
        <p:spPr>
          <a:xfrm>
            <a:off x="260900" y="3218625"/>
            <a:ext cx="3903300" cy="2037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26" name="Google Shape;126;p16"/>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27" name="Google Shape;127;p16"/>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Beth</a:t>
            </a:r>
            <a:endParaRPr>
              <a:latin typeface="Chelsea Market"/>
              <a:ea typeface="Chelsea Market"/>
              <a:cs typeface="Chelsea Market"/>
              <a:sym typeface="Chelsea Market"/>
            </a:endParaRPr>
          </a:p>
        </p:txBody>
      </p:sp>
      <p:sp>
        <p:nvSpPr>
          <p:cNvPr id="128" name="Google Shape;128;p16"/>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969-5048</a:t>
            </a:r>
            <a:endParaRPr>
              <a:latin typeface="Happy Monkey"/>
              <a:ea typeface="Happy Monkey"/>
              <a:cs typeface="Happy Monkey"/>
              <a:sym typeface="Happy Monkey"/>
            </a:endParaRPr>
          </a:p>
        </p:txBody>
      </p:sp>
      <p:sp>
        <p:nvSpPr>
          <p:cNvPr id="129" name="Google Shape;129;p16"/>
          <p:cNvSpPr txBox="1"/>
          <p:nvPr/>
        </p:nvSpPr>
        <p:spPr>
          <a:xfrm>
            <a:off x="229350" y="5450275"/>
            <a:ext cx="3903300" cy="41868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a:solidFill>
                  <a:schemeClr val="dk1"/>
                </a:solidFill>
                <a:latin typeface="Happy Monkey"/>
                <a:ea typeface="Happy Monkey"/>
                <a:cs typeface="Happy Monkey"/>
                <a:sym typeface="Happy Monkey"/>
              </a:rPr>
              <a:t>Welcome! </a:t>
            </a:r>
            <a:r>
              <a:rPr lang="en-US">
                <a:solidFill>
                  <a:srgbClr val="202124"/>
                </a:solidFill>
                <a:highlight>
                  <a:srgbClr val="FFFFFF"/>
                </a:highlight>
                <a:latin typeface="Happy Monkey"/>
                <a:ea typeface="Happy Monkey"/>
                <a:cs typeface="Happy Monkey"/>
                <a:sym typeface="Happy Monkey"/>
              </a:rPr>
              <a:t>I have  been married to my high school sweetheart for 28 years. We have 4 children…3 girls and 1 boy. We gained a son-in-love this last summer. I have 3 goldendoodles that are like my babies! I love any sport my kids are playing. I have a BS in elementary education. After leaving the classroom to raise my own kids, I wanted to return to working with kids. Jenkins was the greatest blessing to allow me to do what I love while being a full time mom to my own kids. I have been here for 12 years. Jenkins feels like home. All the employees are so fun and easy to work with. They care about you as a co-worker as well as a friend. In my twelve years at Jenkins, I have never had a student that I wasn’t sad to say good-bye to. It’s truly a magical place!</a:t>
            </a:r>
            <a:endParaRPr>
              <a:latin typeface="Happy Monkey"/>
              <a:ea typeface="Happy Monkey"/>
              <a:cs typeface="Happy Monkey"/>
              <a:sym typeface="Happy Monkey"/>
            </a:endParaRPr>
          </a:p>
        </p:txBody>
      </p:sp>
      <p:sp>
        <p:nvSpPr>
          <p:cNvPr id="130" name="Google Shape;130;p16"/>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31" name="Google Shape;131;p16"/>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FC1F2"/>
                </a:solidFill>
                <a:latin typeface="Happy Monkey"/>
                <a:ea typeface="Happy Monkey"/>
                <a:cs typeface="Happy Monkey"/>
                <a:sym typeface="Happy Monkey"/>
              </a:rPr>
              <a:t>bethrakes4@gmail.com</a:t>
            </a:r>
            <a:endParaRPr sz="1100">
              <a:latin typeface="Happy Monkey"/>
              <a:ea typeface="Happy Monkey"/>
              <a:cs typeface="Happy Monkey"/>
              <a:sym typeface="Happy Monkey"/>
            </a:endParaRPr>
          </a:p>
        </p:txBody>
      </p:sp>
      <p:sp>
        <p:nvSpPr>
          <p:cNvPr id="132" name="Google Shape;132;p16"/>
          <p:cNvSpPr txBox="1"/>
          <p:nvPr/>
        </p:nvSpPr>
        <p:spPr>
          <a:xfrm>
            <a:off x="260875" y="4825025"/>
            <a:ext cx="39033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FFC1F2"/>
                </a:solidFill>
                <a:latin typeface="Happy Monkey"/>
                <a:ea typeface="Happy Monkey"/>
                <a:cs typeface="Happy Monkey"/>
                <a:sym typeface="Happy Monkey"/>
              </a:rPr>
              <a:t>Instagram: @msbethsmdo</a:t>
            </a:r>
            <a:endParaRPr sz="800">
              <a:latin typeface="Happy Monkey"/>
              <a:ea typeface="Happy Monkey"/>
              <a:cs typeface="Happy Monkey"/>
              <a:sym typeface="Happy Monke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17"/>
          <p:cNvSpPr txBox="1"/>
          <p:nvPr/>
        </p:nvSpPr>
        <p:spPr>
          <a:xfrm>
            <a:off x="4372600" y="3558075"/>
            <a:ext cx="3213300" cy="60801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t/>
            </a:r>
            <a:endParaRPr sz="1600">
              <a:solidFill>
                <a:srgbClr val="FFC1F2"/>
              </a:solidFill>
              <a:latin typeface="Arial"/>
              <a:ea typeface="Arial"/>
              <a:cs typeface="Arial"/>
              <a:sym typeface="Arial"/>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Birthday: </a:t>
            </a:r>
            <a:r>
              <a:rPr lang="en-US" sz="1700">
                <a:solidFill>
                  <a:schemeClr val="dk1"/>
                </a:solidFill>
                <a:latin typeface="Happy Monkey"/>
                <a:ea typeface="Happy Monkey"/>
                <a:cs typeface="Happy Monkey"/>
                <a:sym typeface="Happy Monkey"/>
              </a:rPr>
              <a:t>Feb. 27</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Sweet Treat: </a:t>
            </a:r>
            <a:r>
              <a:rPr lang="en-US" sz="1700">
                <a:solidFill>
                  <a:schemeClr val="dk1"/>
                </a:solidFill>
                <a:latin typeface="Happy Monkey"/>
                <a:ea typeface="Happy Monkey"/>
                <a:cs typeface="Happy Monkey"/>
                <a:sym typeface="Happy Monkey"/>
              </a:rPr>
              <a:t>Milk Chocolate &amp; Caramel</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Lunch Spot: </a:t>
            </a:r>
            <a:r>
              <a:rPr lang="en-US" sz="1700">
                <a:solidFill>
                  <a:schemeClr val="dk1"/>
                </a:solidFill>
                <a:latin typeface="Happy Monkey"/>
                <a:ea typeface="Happy Monkey"/>
                <a:cs typeface="Happy Monkey"/>
                <a:sym typeface="Happy Monkey"/>
              </a:rPr>
              <a:t>Chili’s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Drink: </a:t>
            </a:r>
            <a:r>
              <a:rPr lang="en-US" sz="1700">
                <a:solidFill>
                  <a:schemeClr val="dk1"/>
                </a:solidFill>
                <a:latin typeface="Happy Monkey"/>
                <a:ea typeface="Happy Monkey"/>
                <a:cs typeface="Happy Monkey"/>
                <a:sym typeface="Happy Monkey"/>
              </a:rPr>
              <a:t>Cranberry Slush from Sonic </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Colors: </a:t>
            </a:r>
            <a:r>
              <a:rPr lang="en-US" sz="1700">
                <a:solidFill>
                  <a:schemeClr val="dk1"/>
                </a:solidFill>
                <a:latin typeface="Happy Monkey"/>
                <a:ea typeface="Happy Monkey"/>
                <a:cs typeface="Happy Monkey"/>
                <a:sym typeface="Happy Monkey"/>
              </a:rPr>
              <a:t>Teal &amp; Red Combo</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Store: </a:t>
            </a:r>
            <a:r>
              <a:rPr lang="en-US" sz="1700">
                <a:solidFill>
                  <a:schemeClr val="dk1"/>
                </a:solidFill>
                <a:latin typeface="Happy Monkey"/>
                <a:ea typeface="Happy Monkey"/>
                <a:cs typeface="Happy Monkey"/>
                <a:sym typeface="Happy Monkey"/>
              </a:rPr>
              <a:t>Aerie &amp; Target</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Hobbies: </a:t>
            </a:r>
            <a:r>
              <a:rPr lang="en-US" sz="1700">
                <a:solidFill>
                  <a:schemeClr val="dk1"/>
                </a:solidFill>
                <a:latin typeface="Happy Monkey"/>
                <a:ea typeface="Happy Monkey"/>
                <a:cs typeface="Happy Monkey"/>
                <a:sym typeface="Happy Monkey"/>
              </a:rPr>
              <a:t>Art</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Scent: </a:t>
            </a:r>
            <a:r>
              <a:rPr lang="en-US" sz="1700">
                <a:solidFill>
                  <a:schemeClr val="dk1"/>
                </a:solidFill>
                <a:latin typeface="Happy Monkey"/>
                <a:ea typeface="Happy Monkey"/>
                <a:cs typeface="Happy Monkey"/>
                <a:sym typeface="Happy Monkey"/>
              </a:rPr>
              <a:t>Linen &amp; Capri Blue</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Sports Team: </a:t>
            </a:r>
            <a:r>
              <a:rPr lang="en-US" sz="1700">
                <a:solidFill>
                  <a:schemeClr val="dk1"/>
                </a:solidFill>
                <a:latin typeface="Happy Monkey"/>
                <a:ea typeface="Happy Monkey"/>
                <a:cs typeface="Happy Monkey"/>
                <a:sym typeface="Happy Monkey"/>
              </a:rPr>
              <a:t>Lipscomb Bisons, Nolensville Knights, Titans, &amp; </a:t>
            </a:r>
            <a:r>
              <a:rPr lang="en-US" sz="1700">
                <a:solidFill>
                  <a:schemeClr val="dk1"/>
                </a:solidFill>
                <a:latin typeface="Happy Monkey"/>
                <a:ea typeface="Happy Monkey"/>
                <a:cs typeface="Happy Monkey"/>
                <a:sym typeface="Happy Monkey"/>
              </a:rPr>
              <a:t>Predators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Collections: </a:t>
            </a:r>
            <a:r>
              <a:rPr lang="en-US" sz="1700">
                <a:solidFill>
                  <a:schemeClr val="dk1"/>
                </a:solidFill>
                <a:latin typeface="Happy Monkey"/>
                <a:ea typeface="Happy Monkey"/>
                <a:cs typeface="Happy Monkey"/>
                <a:sym typeface="Happy Monkey"/>
              </a:rPr>
              <a:t>Bob Ross &amp; Art Items</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(personal): </a:t>
            </a:r>
            <a:r>
              <a:rPr lang="en-US" sz="1700">
                <a:solidFill>
                  <a:schemeClr val="dk1"/>
                </a:solidFill>
                <a:latin typeface="Happy Monkey"/>
                <a:ea typeface="Happy Monkey"/>
                <a:cs typeface="Happy Monkey"/>
                <a:sym typeface="Happy Monkey"/>
              </a:rPr>
              <a:t>Amazon Gift Cards &amp; Art Supplies </a:t>
            </a:r>
            <a:endParaRPr sz="17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700">
                <a:solidFill>
                  <a:schemeClr val="dk1"/>
                </a:solidFill>
                <a:latin typeface="Happy Monkey"/>
                <a:ea typeface="Happy Monkey"/>
                <a:cs typeface="Happy Monkey"/>
                <a:sym typeface="Happy Monkey"/>
              </a:rPr>
              <a:t>I can always use (classroom):</a:t>
            </a:r>
            <a:r>
              <a:rPr lang="en-US" sz="1700">
                <a:solidFill>
                  <a:schemeClr val="dk1"/>
                </a:solidFill>
                <a:latin typeface="Happy Monkey"/>
                <a:ea typeface="Happy Monkey"/>
                <a:cs typeface="Happy Monkey"/>
                <a:sym typeface="Happy Monkey"/>
              </a:rPr>
              <a:t> New &amp; Gently Used Toys</a:t>
            </a:r>
            <a:endParaRPr sz="1500">
              <a:solidFill>
                <a:schemeClr val="dk1"/>
              </a:solidFill>
              <a:latin typeface="Happy Monkey"/>
              <a:ea typeface="Happy Monkey"/>
              <a:cs typeface="Happy Monkey"/>
              <a:sym typeface="Happy Monkey"/>
            </a:endParaRPr>
          </a:p>
        </p:txBody>
      </p:sp>
      <p:sp>
        <p:nvSpPr>
          <p:cNvPr id="138" name="Google Shape;138;p17"/>
          <p:cNvSpPr/>
          <p:nvPr/>
        </p:nvSpPr>
        <p:spPr>
          <a:xfrm>
            <a:off x="260900" y="3218625"/>
            <a:ext cx="3903300" cy="2037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39" name="Google Shape;139;p17"/>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40" name="Google Shape;140;p17"/>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Amy</a:t>
            </a:r>
            <a:endParaRPr>
              <a:latin typeface="Chelsea Market"/>
              <a:ea typeface="Chelsea Market"/>
              <a:cs typeface="Chelsea Market"/>
              <a:sym typeface="Chelsea Market"/>
            </a:endParaRPr>
          </a:p>
        </p:txBody>
      </p:sp>
      <p:sp>
        <p:nvSpPr>
          <p:cNvPr id="141" name="Google Shape;141;p17"/>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497-6840</a:t>
            </a:r>
            <a:endParaRPr>
              <a:latin typeface="Happy Monkey"/>
              <a:ea typeface="Happy Monkey"/>
              <a:cs typeface="Happy Monkey"/>
              <a:sym typeface="Happy Monkey"/>
            </a:endParaRPr>
          </a:p>
        </p:txBody>
      </p:sp>
      <p:sp>
        <p:nvSpPr>
          <p:cNvPr id="142" name="Google Shape;142;p17"/>
          <p:cNvSpPr txBox="1"/>
          <p:nvPr/>
        </p:nvSpPr>
        <p:spPr>
          <a:xfrm>
            <a:off x="229350" y="5450275"/>
            <a:ext cx="3903300" cy="42789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Happy Monkey"/>
                <a:ea typeface="Happy Monkey"/>
                <a:cs typeface="Happy Monkey"/>
                <a:sym typeface="Happy Monkey"/>
              </a:rPr>
              <a:t>Welcome! </a:t>
            </a:r>
            <a:r>
              <a:rPr lang="en-US" sz="1600">
                <a:solidFill>
                  <a:srgbClr val="202124"/>
                </a:solidFill>
                <a:highlight>
                  <a:srgbClr val="FFFFFF"/>
                </a:highlight>
                <a:latin typeface="Happy Monkey"/>
                <a:ea typeface="Happy Monkey"/>
                <a:cs typeface="Happy Monkey"/>
                <a:sym typeface="Happy Monkey"/>
              </a:rPr>
              <a:t>I am a mother of 3 - Avery (18), Britten (15), Landry (13), a wife to a Merrill Lynch advisor and car wash owner (Wash 37135 and more) - Jason, an art teacher at Doodles of Fun for 1st-8th graders, a painter and muralist, a board member for the Nolensville Art Guild, a Lipscomb University Alumni and a preschool teacher at the best preschool in Nolensville❤️I truly love everything about Jenkins and have been here for 8 years.  The lifelong family and friends that me and my family have made plus all the little faces that have come through my class. We love big here and it shows.</a:t>
            </a:r>
            <a:endParaRPr sz="1600">
              <a:latin typeface="Happy Monkey"/>
              <a:ea typeface="Happy Monkey"/>
              <a:cs typeface="Happy Monkey"/>
              <a:sym typeface="Happy Monkey"/>
            </a:endParaRPr>
          </a:p>
        </p:txBody>
      </p:sp>
      <p:sp>
        <p:nvSpPr>
          <p:cNvPr id="143" name="Google Shape;143;p17"/>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44" name="Google Shape;144;p17"/>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FC1F2"/>
                </a:solidFill>
                <a:latin typeface="Happy Monkey"/>
                <a:ea typeface="Happy Monkey"/>
                <a:cs typeface="Happy Monkey"/>
                <a:sym typeface="Happy Monkey"/>
              </a:rPr>
              <a:t>jnapatrick6840@gmail.com</a:t>
            </a:r>
            <a:endParaRPr sz="1100">
              <a:latin typeface="Happy Monkey"/>
              <a:ea typeface="Happy Monkey"/>
              <a:cs typeface="Happy Monkey"/>
              <a:sym typeface="Happy Monkey"/>
            </a:endParaRPr>
          </a:p>
        </p:txBody>
      </p:sp>
      <p:sp>
        <p:nvSpPr>
          <p:cNvPr id="145" name="Google Shape;145;p17"/>
          <p:cNvSpPr txBox="1"/>
          <p:nvPr/>
        </p:nvSpPr>
        <p:spPr>
          <a:xfrm>
            <a:off x="260875" y="4825025"/>
            <a:ext cx="3903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C1F2"/>
                </a:solidFill>
                <a:latin typeface="Happy Monkey"/>
                <a:ea typeface="Happy Monkey"/>
                <a:cs typeface="Happy Monkey"/>
                <a:sym typeface="Happy Monkey"/>
              </a:rPr>
              <a:t>Instagram: @amysjenkinsfun</a:t>
            </a:r>
            <a:endParaRPr sz="600">
              <a:latin typeface="Happy Monkey"/>
              <a:ea typeface="Happy Monkey"/>
              <a:cs typeface="Happy Monkey"/>
              <a:sym typeface="Happy Monke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18"/>
          <p:cNvSpPr txBox="1"/>
          <p:nvPr/>
        </p:nvSpPr>
        <p:spPr>
          <a:xfrm>
            <a:off x="4372600" y="3558075"/>
            <a:ext cx="3213300" cy="62031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Birthday: </a:t>
            </a:r>
            <a:r>
              <a:rPr lang="en-US" sz="1900">
                <a:solidFill>
                  <a:schemeClr val="dk1"/>
                </a:solidFill>
                <a:latin typeface="Happy Monkey"/>
                <a:ea typeface="Happy Monkey"/>
                <a:cs typeface="Happy Monkey"/>
                <a:sym typeface="Happy Monkey"/>
              </a:rPr>
              <a:t>June 29 </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Sweet Treat: </a:t>
            </a:r>
            <a:r>
              <a:rPr lang="en-US" sz="1900">
                <a:solidFill>
                  <a:schemeClr val="dk1"/>
                </a:solidFill>
                <a:latin typeface="Happy Monkey"/>
                <a:ea typeface="Happy Monkey"/>
                <a:cs typeface="Happy Monkey"/>
                <a:sym typeface="Happy Monkey"/>
              </a:rPr>
              <a:t>Dark Chocolate</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Lunch Spot: </a:t>
            </a:r>
            <a:r>
              <a:rPr lang="en-US" sz="1900">
                <a:solidFill>
                  <a:schemeClr val="dk1"/>
                </a:solidFill>
                <a:latin typeface="Happy Monkey"/>
                <a:ea typeface="Happy Monkey"/>
                <a:cs typeface="Happy Monkey"/>
                <a:sym typeface="Happy Monkey"/>
              </a:rPr>
              <a:t>Oh My Chives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Drink: </a:t>
            </a:r>
            <a:r>
              <a:rPr lang="en-US" sz="1900">
                <a:solidFill>
                  <a:schemeClr val="dk1"/>
                </a:solidFill>
                <a:latin typeface="Happy Monkey"/>
                <a:ea typeface="Happy Monkey"/>
                <a:cs typeface="Happy Monkey"/>
                <a:sym typeface="Happy Monkey"/>
              </a:rPr>
              <a:t>Unsweet Tea</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Colors: </a:t>
            </a:r>
            <a:r>
              <a:rPr lang="en-US" sz="1900">
                <a:solidFill>
                  <a:schemeClr val="dk1"/>
                </a:solidFill>
                <a:latin typeface="Happy Monkey"/>
                <a:ea typeface="Happy Monkey"/>
                <a:cs typeface="Happy Monkey"/>
                <a:sym typeface="Happy Monkey"/>
              </a:rPr>
              <a:t>Red &amp; Black</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Store: </a:t>
            </a:r>
            <a:r>
              <a:rPr lang="en-US" sz="1900">
                <a:solidFill>
                  <a:schemeClr val="dk1"/>
                </a:solidFill>
                <a:latin typeface="Happy Monkey"/>
                <a:ea typeface="Happy Monkey"/>
                <a:cs typeface="Happy Monkey"/>
                <a:sym typeface="Happy Monkey"/>
              </a:rPr>
              <a:t>Amazon</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Hobbies: </a:t>
            </a:r>
            <a:r>
              <a:rPr lang="en-US" sz="1900">
                <a:solidFill>
                  <a:schemeClr val="dk1"/>
                </a:solidFill>
                <a:latin typeface="Happy Monkey"/>
                <a:ea typeface="Happy Monkey"/>
                <a:cs typeface="Happy Monkey"/>
                <a:sym typeface="Happy Monkey"/>
              </a:rPr>
              <a:t>Spending time with family and friends, Reading Mystery Books, Traveling</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Scent: </a:t>
            </a:r>
            <a:r>
              <a:rPr lang="en-US" sz="1900">
                <a:solidFill>
                  <a:schemeClr val="dk1"/>
                </a:solidFill>
                <a:latin typeface="Happy Monkey"/>
                <a:ea typeface="Happy Monkey"/>
                <a:cs typeface="Happy Monkey"/>
                <a:sym typeface="Happy Monkey"/>
              </a:rPr>
              <a:t>Lavender</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Sports Team: </a:t>
            </a:r>
            <a:r>
              <a:rPr lang="en-US" sz="1900">
                <a:solidFill>
                  <a:schemeClr val="dk1"/>
                </a:solidFill>
                <a:latin typeface="Happy Monkey"/>
                <a:ea typeface="Happy Monkey"/>
                <a:cs typeface="Happy Monkey"/>
                <a:sym typeface="Happy Monkey"/>
              </a:rPr>
              <a:t>Georgia Bulldogs</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I can always use (personal): </a:t>
            </a:r>
            <a:r>
              <a:rPr lang="en-US" sz="1900">
                <a:solidFill>
                  <a:schemeClr val="dk1"/>
                </a:solidFill>
                <a:latin typeface="Happy Monkey"/>
                <a:ea typeface="Happy Monkey"/>
                <a:cs typeface="Happy Monkey"/>
                <a:sym typeface="Happy Monkey"/>
              </a:rPr>
              <a:t>Coffee</a:t>
            </a:r>
            <a:endParaRPr sz="19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900">
                <a:solidFill>
                  <a:schemeClr val="dk1"/>
                </a:solidFill>
                <a:latin typeface="Happy Monkey"/>
                <a:ea typeface="Happy Monkey"/>
                <a:cs typeface="Happy Monkey"/>
                <a:sym typeface="Happy Monkey"/>
              </a:rPr>
              <a:t>I can always use (classroom):</a:t>
            </a:r>
            <a:r>
              <a:rPr lang="en-US" sz="1900">
                <a:solidFill>
                  <a:schemeClr val="dk1"/>
                </a:solidFill>
                <a:latin typeface="Happy Monkey"/>
                <a:ea typeface="Happy Monkey"/>
                <a:cs typeface="Happy Monkey"/>
                <a:sym typeface="Happy Monkey"/>
              </a:rPr>
              <a:t> </a:t>
            </a:r>
            <a:r>
              <a:rPr lang="en-US" sz="1700">
                <a:solidFill>
                  <a:schemeClr val="dk1"/>
                </a:solidFill>
                <a:latin typeface="Happy Monkey"/>
                <a:ea typeface="Happy Monkey"/>
                <a:cs typeface="Happy Monkey"/>
                <a:sym typeface="Happy Monkey"/>
              </a:rPr>
              <a:t>Pens</a:t>
            </a:r>
            <a:endParaRPr sz="1700">
              <a:solidFill>
                <a:schemeClr val="dk1"/>
              </a:solidFill>
              <a:latin typeface="Happy Monkey"/>
              <a:ea typeface="Happy Monkey"/>
              <a:cs typeface="Happy Monkey"/>
              <a:sym typeface="Happy Monkey"/>
            </a:endParaRPr>
          </a:p>
        </p:txBody>
      </p:sp>
      <p:sp>
        <p:nvSpPr>
          <p:cNvPr id="151" name="Google Shape;151;p18"/>
          <p:cNvSpPr/>
          <p:nvPr/>
        </p:nvSpPr>
        <p:spPr>
          <a:xfrm>
            <a:off x="260900" y="3218625"/>
            <a:ext cx="3903300" cy="15963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52" name="Google Shape;152;p18"/>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53" name="Google Shape;153;p18"/>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Cayci</a:t>
            </a:r>
            <a:endParaRPr>
              <a:latin typeface="Chelsea Market"/>
              <a:ea typeface="Chelsea Market"/>
              <a:cs typeface="Chelsea Market"/>
              <a:sym typeface="Chelsea Market"/>
            </a:endParaRPr>
          </a:p>
        </p:txBody>
      </p:sp>
      <p:sp>
        <p:nvSpPr>
          <p:cNvPr id="154" name="Google Shape;154;p18"/>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(770) 540-3490</a:t>
            </a:r>
            <a:endParaRPr>
              <a:latin typeface="Happy Monkey"/>
              <a:ea typeface="Happy Monkey"/>
              <a:cs typeface="Happy Monkey"/>
              <a:sym typeface="Happy Monkey"/>
            </a:endParaRPr>
          </a:p>
        </p:txBody>
      </p:sp>
      <p:sp>
        <p:nvSpPr>
          <p:cNvPr id="155" name="Google Shape;155;p18"/>
          <p:cNvSpPr txBox="1"/>
          <p:nvPr/>
        </p:nvSpPr>
        <p:spPr>
          <a:xfrm>
            <a:off x="229350" y="5029200"/>
            <a:ext cx="3903300" cy="47100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Happy Monkey"/>
                <a:ea typeface="Happy Monkey"/>
                <a:cs typeface="Happy Monkey"/>
                <a:sym typeface="Happy Monkey"/>
              </a:rPr>
              <a:t>Welcome! </a:t>
            </a:r>
            <a:r>
              <a:rPr lang="en-US" sz="2000">
                <a:solidFill>
                  <a:srgbClr val="202124"/>
                </a:solidFill>
                <a:highlight>
                  <a:srgbClr val="FFFFFF"/>
                </a:highlight>
                <a:latin typeface="Happy Monkey"/>
                <a:ea typeface="Happy Monkey"/>
                <a:cs typeface="Happy Monkey"/>
                <a:sym typeface="Happy Monkey"/>
              </a:rPr>
              <a:t>I am originally from Georgia (Go Dawgs!). I have been married for 5 years and we are expecting our third child any day! I’m a Jenkins newbie! I worked over the summer and will return after baby! I love Jenkins because it feels like a big family of people who support you through everything and always have your back! I love that we get to pour into the sweetest kiddos!</a:t>
            </a:r>
            <a:endParaRPr sz="2000">
              <a:latin typeface="Happy Monkey"/>
              <a:ea typeface="Happy Monkey"/>
              <a:cs typeface="Happy Monkey"/>
              <a:sym typeface="Happy Monkey"/>
            </a:endParaRPr>
          </a:p>
        </p:txBody>
      </p:sp>
      <p:sp>
        <p:nvSpPr>
          <p:cNvPr id="156" name="Google Shape;156;p18"/>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57" name="Google Shape;157;p18"/>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FC1F2"/>
                </a:solidFill>
                <a:latin typeface="Happy Monkey"/>
                <a:ea typeface="Happy Monkey"/>
                <a:cs typeface="Happy Monkey"/>
                <a:sym typeface="Happy Monkey"/>
              </a:rPr>
              <a:t>cayciwiles@yahoo</a:t>
            </a:r>
            <a:r>
              <a:rPr b="1" lang="en-US" sz="2100">
                <a:solidFill>
                  <a:srgbClr val="FFC1F2"/>
                </a:solidFill>
                <a:latin typeface="Happy Monkey"/>
                <a:ea typeface="Happy Monkey"/>
                <a:cs typeface="Happy Monkey"/>
                <a:sym typeface="Happy Monkey"/>
              </a:rPr>
              <a:t>.com</a:t>
            </a:r>
            <a:endParaRPr sz="1100">
              <a:latin typeface="Happy Monkey"/>
              <a:ea typeface="Happy Monkey"/>
              <a:cs typeface="Happy Monkey"/>
              <a:sym typeface="Happy Monke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19"/>
          <p:cNvSpPr txBox="1"/>
          <p:nvPr/>
        </p:nvSpPr>
        <p:spPr>
          <a:xfrm>
            <a:off x="4372600" y="3558075"/>
            <a:ext cx="3213300" cy="59106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Oct. 22</a:t>
            </a:r>
            <a:r>
              <a:rPr lang="en-US" sz="2000">
                <a:solidFill>
                  <a:schemeClr val="dk1"/>
                </a:solidFill>
                <a:latin typeface="Happy Monkey"/>
                <a:ea typeface="Happy Monkey"/>
                <a:cs typeface="Happy Monkey"/>
                <a:sym typeface="Happy Monkey"/>
              </a:rPr>
              <a:t>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Oreo &amp; Reese’s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Schlotzsky’s &amp; Chick-fil-A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White Chocolate Mocha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Pink &amp; Sage Green</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Amazon</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Lavender &amp; Vanilla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&amp; classroom): </a:t>
            </a:r>
            <a:r>
              <a:rPr lang="en-US" sz="2000">
                <a:solidFill>
                  <a:schemeClr val="dk1"/>
                </a:solidFill>
                <a:latin typeface="Happy Monkey"/>
                <a:ea typeface="Happy Monkey"/>
                <a:cs typeface="Happy Monkey"/>
                <a:sym typeface="Happy Monkey"/>
              </a:rPr>
              <a:t>I am simple and appreciate anything</a:t>
            </a:r>
            <a:endParaRPr sz="1800">
              <a:solidFill>
                <a:schemeClr val="dk1"/>
              </a:solidFill>
              <a:latin typeface="Happy Monkey"/>
              <a:ea typeface="Happy Monkey"/>
              <a:cs typeface="Happy Monkey"/>
              <a:sym typeface="Happy Monkey"/>
            </a:endParaRPr>
          </a:p>
        </p:txBody>
      </p:sp>
      <p:sp>
        <p:nvSpPr>
          <p:cNvPr id="163" name="Google Shape;163;p19"/>
          <p:cNvSpPr/>
          <p:nvPr/>
        </p:nvSpPr>
        <p:spPr>
          <a:xfrm>
            <a:off x="260900" y="3218625"/>
            <a:ext cx="3903300" cy="20886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64" name="Google Shape;164;p19"/>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65" name="Google Shape;165;p19"/>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AnnAlyse</a:t>
            </a:r>
            <a:endParaRPr sz="1300">
              <a:latin typeface="Chelsea Market"/>
              <a:ea typeface="Chelsea Market"/>
              <a:cs typeface="Chelsea Market"/>
              <a:sym typeface="Chelsea Market"/>
            </a:endParaRPr>
          </a:p>
        </p:txBody>
      </p:sp>
      <p:sp>
        <p:nvSpPr>
          <p:cNvPr id="166" name="Google Shape;166;p19"/>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483-8005</a:t>
            </a:r>
            <a:endParaRPr>
              <a:latin typeface="Happy Monkey"/>
              <a:ea typeface="Happy Monkey"/>
              <a:cs typeface="Happy Monkey"/>
              <a:sym typeface="Happy Monkey"/>
            </a:endParaRPr>
          </a:p>
        </p:txBody>
      </p:sp>
      <p:sp>
        <p:nvSpPr>
          <p:cNvPr id="167" name="Google Shape;167;p19"/>
          <p:cNvSpPr txBox="1"/>
          <p:nvPr/>
        </p:nvSpPr>
        <p:spPr>
          <a:xfrm>
            <a:off x="229350" y="5486400"/>
            <a:ext cx="3903300" cy="42483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Happy Monkey"/>
                <a:ea typeface="Happy Monkey"/>
                <a:cs typeface="Happy Monkey"/>
                <a:sym typeface="Happy Monkey"/>
              </a:rPr>
              <a:t>Welcome! </a:t>
            </a:r>
            <a:r>
              <a:rPr lang="en-US" sz="1800">
                <a:solidFill>
                  <a:srgbClr val="202124"/>
                </a:solidFill>
                <a:highlight>
                  <a:srgbClr val="FFFFFF"/>
                </a:highlight>
                <a:latin typeface="Happy Monkey"/>
                <a:ea typeface="Happy Monkey"/>
                <a:cs typeface="Happy Monkey"/>
                <a:sym typeface="Happy Monkey"/>
              </a:rPr>
              <a:t>My husband and I are both born and raised in Nashville and we’ve been married for 12 years. I’ve been an RN for almost 11 years. When I’m not at Jenkins, I’m working at the hospital! This will be my 2nd year teaching at Jenkins! We have 2 boys - Bentley, he’s 7 and in 2nd grade at NES (former Jenkins kid 😁) and Beckham, he’s 19 months and is here at Jenkins with me. Jenkins is truly a family with Jesus at the center of it all. </a:t>
            </a:r>
            <a:endParaRPr sz="1800">
              <a:latin typeface="Happy Monkey"/>
              <a:ea typeface="Happy Monkey"/>
              <a:cs typeface="Happy Monkey"/>
              <a:sym typeface="Happy Monkey"/>
            </a:endParaRPr>
          </a:p>
        </p:txBody>
      </p:sp>
      <p:sp>
        <p:nvSpPr>
          <p:cNvPr id="168" name="Google Shape;168;p19"/>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69" name="Google Shape;169;p19"/>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100">
                <a:solidFill>
                  <a:srgbClr val="FFC1F2"/>
                </a:solidFill>
                <a:latin typeface="Happy Monkey"/>
                <a:ea typeface="Happy Monkey"/>
                <a:cs typeface="Happy Monkey"/>
                <a:sym typeface="Happy Monkey"/>
              </a:rPr>
              <a:t>aan22d@gmail.com</a:t>
            </a:r>
            <a:endParaRPr sz="1100">
              <a:latin typeface="Happy Monkey"/>
              <a:ea typeface="Happy Monkey"/>
              <a:cs typeface="Happy Monkey"/>
              <a:sym typeface="Happy Monkey"/>
            </a:endParaRPr>
          </a:p>
        </p:txBody>
      </p:sp>
      <p:sp>
        <p:nvSpPr>
          <p:cNvPr id="170" name="Google Shape;170;p19"/>
          <p:cNvSpPr txBox="1"/>
          <p:nvPr/>
        </p:nvSpPr>
        <p:spPr>
          <a:xfrm>
            <a:off x="260875" y="4748825"/>
            <a:ext cx="39033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1F2"/>
                </a:solidFill>
                <a:latin typeface="Happy Monkey"/>
                <a:ea typeface="Happy Monkey"/>
                <a:cs typeface="Happy Monkey"/>
                <a:sym typeface="Happy Monkey"/>
              </a:rPr>
              <a:t>Instagram: annalysejds</a:t>
            </a:r>
            <a:endParaRPr sz="1000">
              <a:latin typeface="Happy Monkey"/>
              <a:ea typeface="Happy Monkey"/>
              <a:cs typeface="Happy Monkey"/>
              <a:sym typeface="Happy Monke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0"/>
          <p:cNvSpPr txBox="1"/>
          <p:nvPr/>
        </p:nvSpPr>
        <p:spPr>
          <a:xfrm>
            <a:off x="4372600" y="3558075"/>
            <a:ext cx="3213300" cy="61416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FC1F2"/>
              </a:solidFill>
              <a:latin typeface="Arial"/>
              <a:ea typeface="Arial"/>
              <a:cs typeface="Arial"/>
              <a:sym typeface="Arial"/>
            </a:endParaRPr>
          </a:p>
          <a:p>
            <a:pPr indent="0" lvl="0" marL="0" marR="0" rtl="0" algn="l">
              <a:spcBef>
                <a:spcPts val="0"/>
              </a:spcBef>
              <a:spcAft>
                <a:spcPts val="0"/>
              </a:spcAft>
              <a:buNone/>
            </a:pPr>
            <a:r>
              <a:t/>
            </a:r>
            <a:endParaRPr sz="1700">
              <a:solidFill>
                <a:srgbClr val="FFC1F2"/>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Birthday: </a:t>
            </a:r>
            <a:r>
              <a:rPr lang="en-US" sz="1800">
                <a:solidFill>
                  <a:schemeClr val="dk1"/>
                </a:solidFill>
                <a:latin typeface="Happy Monkey"/>
                <a:ea typeface="Happy Monkey"/>
                <a:cs typeface="Happy Monkey"/>
                <a:sym typeface="Happy Monkey"/>
              </a:rPr>
              <a:t>July 25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Sweet Treat: </a:t>
            </a:r>
            <a:r>
              <a:rPr lang="en-US" sz="1800">
                <a:solidFill>
                  <a:schemeClr val="dk1"/>
                </a:solidFill>
                <a:latin typeface="Happy Monkey"/>
                <a:ea typeface="Happy Monkey"/>
                <a:cs typeface="Happy Monkey"/>
                <a:sym typeface="Happy Monkey"/>
              </a:rPr>
              <a:t>Dark Chocolate &amp; Reese’s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Lunch Spot: </a:t>
            </a:r>
            <a:r>
              <a:rPr lang="en-US" sz="1800">
                <a:solidFill>
                  <a:schemeClr val="dk1"/>
                </a:solidFill>
                <a:latin typeface="Happy Monkey"/>
                <a:ea typeface="Happy Monkey"/>
                <a:cs typeface="Happy Monkey"/>
                <a:sym typeface="Happy Monkey"/>
              </a:rPr>
              <a:t>Oh My Chives &amp; Outlanders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Drink: </a:t>
            </a:r>
            <a:r>
              <a:rPr lang="en-US" sz="1800">
                <a:solidFill>
                  <a:schemeClr val="dk1"/>
                </a:solidFill>
                <a:latin typeface="Happy Monkey"/>
                <a:ea typeface="Happy Monkey"/>
                <a:cs typeface="Happy Monkey"/>
                <a:sym typeface="Happy Monkey"/>
              </a:rPr>
              <a:t>Water &amp; Coffee </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Colors: </a:t>
            </a:r>
            <a:r>
              <a:rPr lang="en-US" sz="1800">
                <a:solidFill>
                  <a:schemeClr val="dk1"/>
                </a:solidFill>
                <a:latin typeface="Happy Monkey"/>
                <a:ea typeface="Happy Monkey"/>
                <a:cs typeface="Happy Monkey"/>
                <a:sym typeface="Happy Monkey"/>
              </a:rPr>
              <a:t>Blues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Store: </a:t>
            </a:r>
            <a:r>
              <a:rPr lang="en-US" sz="1800">
                <a:solidFill>
                  <a:schemeClr val="dk1"/>
                </a:solidFill>
                <a:latin typeface="Happy Monkey"/>
                <a:ea typeface="Happy Monkey"/>
                <a:cs typeface="Happy Monkey"/>
                <a:sym typeface="Happy Monkey"/>
              </a:rPr>
              <a:t>Target</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Hobbies: </a:t>
            </a:r>
            <a:r>
              <a:rPr lang="en-US" sz="1800">
                <a:solidFill>
                  <a:schemeClr val="dk1"/>
                </a:solidFill>
                <a:latin typeface="Happy Monkey"/>
                <a:ea typeface="Happy Monkey"/>
                <a:cs typeface="Happy Monkey"/>
                <a:sym typeface="Happy Monkey"/>
              </a:rPr>
              <a:t>Hiking, Reading, &amp; Chauffeuring my Kids Around</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Scent: </a:t>
            </a:r>
            <a:r>
              <a:rPr lang="en-US" sz="1800">
                <a:solidFill>
                  <a:schemeClr val="dk1"/>
                </a:solidFill>
                <a:latin typeface="Happy Monkey"/>
                <a:ea typeface="Happy Monkey"/>
                <a:cs typeface="Happy Monkey"/>
                <a:sym typeface="Happy Monkey"/>
              </a:rPr>
              <a:t>Fresh</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Sports Team: </a:t>
            </a:r>
            <a:r>
              <a:rPr lang="en-US" sz="1800">
                <a:solidFill>
                  <a:schemeClr val="dk1"/>
                </a:solidFill>
                <a:latin typeface="Happy Monkey"/>
                <a:ea typeface="Happy Monkey"/>
                <a:cs typeface="Happy Monkey"/>
                <a:sym typeface="Happy Monkey"/>
              </a:rPr>
              <a:t>Eating Snacks watching the Cowboys</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(personal): </a:t>
            </a:r>
            <a:r>
              <a:rPr lang="en-US" sz="1800">
                <a:solidFill>
                  <a:schemeClr val="dk1"/>
                </a:solidFill>
                <a:latin typeface="Happy Monkey"/>
                <a:ea typeface="Happy Monkey"/>
                <a:cs typeface="Happy Monkey"/>
                <a:sym typeface="Happy Monkey"/>
              </a:rPr>
              <a:t>Anything</a:t>
            </a:r>
            <a:endParaRPr sz="18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1800">
                <a:solidFill>
                  <a:schemeClr val="dk1"/>
                </a:solidFill>
                <a:latin typeface="Happy Monkey"/>
                <a:ea typeface="Happy Monkey"/>
                <a:cs typeface="Happy Monkey"/>
                <a:sym typeface="Happy Monkey"/>
              </a:rPr>
              <a:t>I can always use (classroom):</a:t>
            </a:r>
            <a:r>
              <a:rPr lang="en-US" sz="1800">
                <a:solidFill>
                  <a:schemeClr val="dk1"/>
                </a:solidFill>
                <a:latin typeface="Happy Monkey"/>
                <a:ea typeface="Happy Monkey"/>
                <a:cs typeface="Happy Monkey"/>
                <a:sym typeface="Happy Monkey"/>
              </a:rPr>
              <a:t> </a:t>
            </a:r>
            <a:r>
              <a:rPr lang="en-US" sz="1600">
                <a:solidFill>
                  <a:schemeClr val="dk1"/>
                </a:solidFill>
                <a:latin typeface="Happy Monkey"/>
                <a:ea typeface="Happy Monkey"/>
                <a:cs typeface="Happy Monkey"/>
                <a:sym typeface="Happy Monkey"/>
              </a:rPr>
              <a:t>Flair Pens, Books, Play Doh</a:t>
            </a:r>
            <a:endParaRPr sz="1600">
              <a:solidFill>
                <a:schemeClr val="dk1"/>
              </a:solidFill>
              <a:latin typeface="Happy Monkey"/>
              <a:ea typeface="Happy Monkey"/>
              <a:cs typeface="Happy Monkey"/>
              <a:sym typeface="Happy Monkey"/>
            </a:endParaRPr>
          </a:p>
        </p:txBody>
      </p:sp>
      <p:sp>
        <p:nvSpPr>
          <p:cNvPr id="176" name="Google Shape;176;p20"/>
          <p:cNvSpPr/>
          <p:nvPr/>
        </p:nvSpPr>
        <p:spPr>
          <a:xfrm>
            <a:off x="260900" y="3218625"/>
            <a:ext cx="3903300" cy="24462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77" name="Google Shape;177;p20"/>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78" name="Google Shape;178;p20"/>
          <p:cNvSpPr txBox="1"/>
          <p:nvPr/>
        </p:nvSpPr>
        <p:spPr>
          <a:xfrm>
            <a:off x="362876" y="3176125"/>
            <a:ext cx="38013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F682C7"/>
                </a:solidFill>
                <a:latin typeface="Chelsea Market"/>
                <a:ea typeface="Chelsea Market"/>
                <a:cs typeface="Chelsea Market"/>
                <a:sym typeface="Chelsea Market"/>
              </a:rPr>
              <a:t>Ms. Heather</a:t>
            </a:r>
            <a:endParaRPr>
              <a:latin typeface="Chelsea Market"/>
              <a:ea typeface="Chelsea Market"/>
              <a:cs typeface="Chelsea Market"/>
              <a:sym typeface="Chelsea Market"/>
            </a:endParaRPr>
          </a:p>
        </p:txBody>
      </p:sp>
      <p:sp>
        <p:nvSpPr>
          <p:cNvPr id="179" name="Google Shape;179;p20"/>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593-6147</a:t>
            </a:r>
            <a:endParaRPr>
              <a:latin typeface="Happy Monkey"/>
              <a:ea typeface="Happy Monkey"/>
              <a:cs typeface="Happy Monkey"/>
              <a:sym typeface="Happy Monkey"/>
            </a:endParaRPr>
          </a:p>
        </p:txBody>
      </p:sp>
      <p:sp>
        <p:nvSpPr>
          <p:cNvPr id="180" name="Google Shape;180;p20"/>
          <p:cNvSpPr txBox="1"/>
          <p:nvPr/>
        </p:nvSpPr>
        <p:spPr>
          <a:xfrm>
            <a:off x="229350" y="5826950"/>
            <a:ext cx="3903300" cy="39711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a:solidFill>
                  <a:srgbClr val="202124"/>
                </a:solidFill>
                <a:highlight>
                  <a:srgbClr val="FFFFFF"/>
                </a:highlight>
                <a:latin typeface="Happy Monkey"/>
                <a:ea typeface="Happy Monkey"/>
                <a:cs typeface="Happy Monkey"/>
                <a:sym typeface="Happy Monkey"/>
              </a:rPr>
              <a:t>Hello! I graduated from Lipscomb University with my Bachelor’s and Masters in Education. I was a child life specialist and went on to teach Kinder and First grade until my daughter was born, and then joined the Jenkins family! This is my 7th year here! My husband Matthew and I have 2 kids- Mason (9) and Merritt(6). Jenkins is truly a family. We cry with each other, laugh with each other, support each other, and all the in-between. We love whole families, and not just the kiddos we teach. We do what’s best for each individual child. And at the end of the day, my job is to make sure each child knows how much he or she is loved- by us, by their families, and by Jesus.</a:t>
            </a:r>
            <a:endParaRPr>
              <a:latin typeface="Happy Monkey"/>
              <a:ea typeface="Happy Monkey"/>
              <a:cs typeface="Happy Monkey"/>
              <a:sym typeface="Happy Monkey"/>
            </a:endParaRPr>
          </a:p>
        </p:txBody>
      </p:sp>
      <p:sp>
        <p:nvSpPr>
          <p:cNvPr id="181" name="Google Shape;181;p20"/>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82" name="Google Shape;182;p20"/>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heather.mehaffey@gmail.com</a:t>
            </a:r>
            <a:endParaRPr sz="900">
              <a:latin typeface="Happy Monkey"/>
              <a:ea typeface="Happy Monkey"/>
              <a:cs typeface="Happy Monkey"/>
              <a:sym typeface="Happy Monkey"/>
            </a:endParaRPr>
          </a:p>
        </p:txBody>
      </p:sp>
      <p:sp>
        <p:nvSpPr>
          <p:cNvPr id="183" name="Google Shape;183;p20"/>
          <p:cNvSpPr txBox="1"/>
          <p:nvPr/>
        </p:nvSpPr>
        <p:spPr>
          <a:xfrm>
            <a:off x="260875" y="4748825"/>
            <a:ext cx="39033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rgbClr val="FFC1F2"/>
                </a:solidFill>
                <a:latin typeface="Happy Monkey"/>
                <a:ea typeface="Happy Monkey"/>
                <a:cs typeface="Happy Monkey"/>
                <a:sym typeface="Happy Monkey"/>
              </a:rPr>
              <a:t>Instagram: ms_heather_mdo</a:t>
            </a:r>
            <a:endParaRPr sz="900">
              <a:latin typeface="Happy Monkey"/>
              <a:ea typeface="Happy Monkey"/>
              <a:cs typeface="Happy Monkey"/>
              <a:sym typeface="Happy Monke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21"/>
          <p:cNvSpPr txBox="1"/>
          <p:nvPr/>
        </p:nvSpPr>
        <p:spPr>
          <a:xfrm>
            <a:off x="4372600" y="3558075"/>
            <a:ext cx="3213300" cy="5587500"/>
          </a:xfrm>
          <a:prstGeom prst="rect">
            <a:avLst/>
          </a:prstGeom>
          <a:solidFill>
            <a:schemeClr val="lt1"/>
          </a:solidFill>
          <a:ln cap="flat" cmpd="sng" w="63500">
            <a:solidFill>
              <a:srgbClr val="75E5D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FFC1F2"/>
              </a:solidFill>
              <a:latin typeface="Arial"/>
              <a:ea typeface="Arial"/>
              <a:cs typeface="Arial"/>
              <a:sym typeface="Arial"/>
            </a:endParaRPr>
          </a:p>
          <a:p>
            <a:pPr indent="0" lvl="0" marL="0" marR="0" rtl="0" algn="l">
              <a:spcBef>
                <a:spcPts val="0"/>
              </a:spcBef>
              <a:spcAft>
                <a:spcPts val="0"/>
              </a:spcAft>
              <a:buNone/>
            </a:pPr>
            <a:r>
              <a:t/>
            </a:r>
            <a:endParaRPr sz="1900">
              <a:solidFill>
                <a:srgbClr val="FFC1F2"/>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Birthday: </a:t>
            </a:r>
            <a:r>
              <a:rPr lang="en-US" sz="2000">
                <a:solidFill>
                  <a:schemeClr val="dk1"/>
                </a:solidFill>
                <a:latin typeface="Happy Monkey"/>
                <a:ea typeface="Happy Monkey"/>
                <a:cs typeface="Happy Monkey"/>
                <a:sym typeface="Happy Monkey"/>
              </a:rPr>
              <a:t>Oct. 23</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Sweet Treat: </a:t>
            </a:r>
            <a:r>
              <a:rPr lang="en-US" sz="2000">
                <a:solidFill>
                  <a:schemeClr val="dk1"/>
                </a:solidFill>
                <a:latin typeface="Happy Monkey"/>
                <a:ea typeface="Happy Monkey"/>
                <a:cs typeface="Happy Monkey"/>
                <a:sym typeface="Happy Monkey"/>
              </a:rPr>
              <a:t>Snickers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Lunch Spot: </a:t>
            </a:r>
            <a:r>
              <a:rPr lang="en-US" sz="2000">
                <a:solidFill>
                  <a:schemeClr val="dk1"/>
                </a:solidFill>
                <a:latin typeface="Happy Monkey"/>
                <a:ea typeface="Happy Monkey"/>
                <a:cs typeface="Happy Monkey"/>
                <a:sym typeface="Happy Monkey"/>
              </a:rPr>
              <a:t>Oh My Chives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Drink: </a:t>
            </a:r>
            <a:r>
              <a:rPr lang="en-US" sz="2000">
                <a:solidFill>
                  <a:schemeClr val="dk1"/>
                </a:solidFill>
                <a:latin typeface="Happy Monkey"/>
                <a:ea typeface="Happy Monkey"/>
                <a:cs typeface="Happy Monkey"/>
                <a:sym typeface="Happy Monkey"/>
              </a:rPr>
              <a:t>½ Sweet ½ Unsweet Tea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Colors: </a:t>
            </a:r>
            <a:r>
              <a:rPr lang="en-US" sz="2000">
                <a:solidFill>
                  <a:schemeClr val="dk1"/>
                </a:solidFill>
                <a:latin typeface="Happy Monkey"/>
                <a:ea typeface="Happy Monkey"/>
                <a:cs typeface="Happy Monkey"/>
                <a:sym typeface="Happy Monkey"/>
              </a:rPr>
              <a:t>Aqua &amp; Hot Pink</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Store: </a:t>
            </a:r>
            <a:r>
              <a:rPr lang="en-US" sz="2000">
                <a:solidFill>
                  <a:schemeClr val="dk1"/>
                </a:solidFill>
                <a:latin typeface="Happy Monkey"/>
                <a:ea typeface="Happy Monkey"/>
                <a:cs typeface="Happy Monkey"/>
                <a:sym typeface="Happy Monkey"/>
              </a:rPr>
              <a:t>Target</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Hobbies: </a:t>
            </a:r>
            <a:r>
              <a:rPr lang="en-US" sz="2000">
                <a:solidFill>
                  <a:schemeClr val="dk1"/>
                </a:solidFill>
                <a:latin typeface="Happy Monkey"/>
                <a:ea typeface="Happy Monkey"/>
                <a:cs typeface="Happy Monkey"/>
                <a:sym typeface="Happy Monkey"/>
              </a:rPr>
              <a:t>Baking</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Scent: </a:t>
            </a:r>
            <a:r>
              <a:rPr lang="en-US" sz="2000">
                <a:solidFill>
                  <a:schemeClr val="dk1"/>
                </a:solidFill>
                <a:latin typeface="Happy Monkey"/>
                <a:ea typeface="Happy Monkey"/>
                <a:cs typeface="Happy Monkey"/>
                <a:sym typeface="Happy Monkey"/>
              </a:rPr>
              <a:t>Gardenia</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Sports Team: </a:t>
            </a:r>
            <a:r>
              <a:rPr lang="en-US" sz="2000">
                <a:solidFill>
                  <a:schemeClr val="dk1"/>
                </a:solidFill>
                <a:latin typeface="Happy Monkey"/>
                <a:ea typeface="Happy Monkey"/>
                <a:cs typeface="Happy Monkey"/>
                <a:sym typeface="Happy Monkey"/>
              </a:rPr>
              <a:t>Cubs</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(personal): </a:t>
            </a:r>
            <a:r>
              <a:rPr lang="en-US" sz="2000">
                <a:solidFill>
                  <a:schemeClr val="dk1"/>
                </a:solidFill>
                <a:latin typeface="Happy Monkey"/>
                <a:ea typeface="Happy Monkey"/>
                <a:cs typeface="Happy Monkey"/>
                <a:sym typeface="Happy Monkey"/>
              </a:rPr>
              <a:t>Coffee </a:t>
            </a:r>
            <a:endParaRPr sz="2000">
              <a:solidFill>
                <a:schemeClr val="dk1"/>
              </a:solidFill>
              <a:latin typeface="Happy Monkey"/>
              <a:ea typeface="Happy Monkey"/>
              <a:cs typeface="Happy Monkey"/>
              <a:sym typeface="Happy Monkey"/>
            </a:endParaRPr>
          </a:p>
          <a:p>
            <a:pPr indent="0" lvl="0" marL="0" marR="0" rtl="0" algn="l">
              <a:spcBef>
                <a:spcPts val="0"/>
              </a:spcBef>
              <a:spcAft>
                <a:spcPts val="0"/>
              </a:spcAft>
              <a:buNone/>
            </a:pPr>
            <a:r>
              <a:rPr b="1" lang="en-US" sz="2000">
                <a:solidFill>
                  <a:schemeClr val="dk1"/>
                </a:solidFill>
                <a:latin typeface="Happy Monkey"/>
                <a:ea typeface="Happy Monkey"/>
                <a:cs typeface="Happy Monkey"/>
                <a:sym typeface="Happy Monkey"/>
              </a:rPr>
              <a:t>I can always use (classroom):</a:t>
            </a:r>
            <a:r>
              <a:rPr lang="en-US" sz="2000">
                <a:solidFill>
                  <a:schemeClr val="dk1"/>
                </a:solidFill>
                <a:latin typeface="Happy Monkey"/>
                <a:ea typeface="Happy Monkey"/>
                <a:cs typeface="Happy Monkey"/>
                <a:sym typeface="Happy Monkey"/>
              </a:rPr>
              <a:t> </a:t>
            </a:r>
            <a:r>
              <a:rPr lang="en-US" sz="1800">
                <a:solidFill>
                  <a:schemeClr val="dk1"/>
                </a:solidFill>
                <a:latin typeface="Happy Monkey"/>
                <a:ea typeface="Happy Monkey"/>
                <a:cs typeface="Happy Monkey"/>
                <a:sym typeface="Happy Monkey"/>
              </a:rPr>
              <a:t>Dot Markers &amp; Cloud Dough</a:t>
            </a:r>
            <a:endParaRPr sz="1800">
              <a:solidFill>
                <a:schemeClr val="dk1"/>
              </a:solidFill>
              <a:latin typeface="Happy Monkey"/>
              <a:ea typeface="Happy Monkey"/>
              <a:cs typeface="Happy Monkey"/>
              <a:sym typeface="Happy Monkey"/>
            </a:endParaRPr>
          </a:p>
        </p:txBody>
      </p:sp>
      <p:sp>
        <p:nvSpPr>
          <p:cNvPr id="189" name="Google Shape;189;p21"/>
          <p:cNvSpPr/>
          <p:nvPr/>
        </p:nvSpPr>
        <p:spPr>
          <a:xfrm>
            <a:off x="260900" y="3218625"/>
            <a:ext cx="3903300" cy="2446200"/>
          </a:xfrm>
          <a:prstGeom prst="rect">
            <a:avLst/>
          </a:prstGeom>
          <a:solidFill>
            <a:schemeClr val="lt1"/>
          </a:solidFill>
          <a:ln cap="flat" cmpd="sng" w="63500">
            <a:solidFill>
              <a:srgbClr val="F682C7"/>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rrow_2.png" id="190" name="Google Shape;190;p21"/>
          <p:cNvPicPr preferRelativeResize="0"/>
          <p:nvPr/>
        </p:nvPicPr>
        <p:blipFill rotWithShape="1">
          <a:blip r:embed="rId4">
            <a:alphaModFix/>
          </a:blip>
          <a:srcRect b="0" l="0" r="0" t="0"/>
          <a:stretch/>
        </p:blipFill>
        <p:spPr>
          <a:xfrm rot="318972">
            <a:off x="6034965" y="1633992"/>
            <a:ext cx="2470982" cy="2470982"/>
          </a:xfrm>
          <a:prstGeom prst="rect">
            <a:avLst/>
          </a:prstGeom>
          <a:noFill/>
          <a:ln>
            <a:noFill/>
          </a:ln>
        </p:spPr>
      </p:pic>
      <p:sp>
        <p:nvSpPr>
          <p:cNvPr id="191" name="Google Shape;191;p21"/>
          <p:cNvSpPr txBox="1"/>
          <p:nvPr/>
        </p:nvSpPr>
        <p:spPr>
          <a:xfrm>
            <a:off x="362876" y="3176125"/>
            <a:ext cx="3801300" cy="75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300">
                <a:solidFill>
                  <a:srgbClr val="F682C7"/>
                </a:solidFill>
                <a:latin typeface="Chelsea Market"/>
                <a:ea typeface="Chelsea Market"/>
                <a:cs typeface="Chelsea Market"/>
                <a:sym typeface="Chelsea Market"/>
              </a:rPr>
              <a:t>Ms. Courtney</a:t>
            </a:r>
            <a:endParaRPr sz="1300">
              <a:latin typeface="Chelsea Market"/>
              <a:ea typeface="Chelsea Market"/>
              <a:cs typeface="Chelsea Market"/>
              <a:sym typeface="Chelsea Market"/>
            </a:endParaRPr>
          </a:p>
        </p:txBody>
      </p:sp>
      <p:sp>
        <p:nvSpPr>
          <p:cNvPr id="192" name="Google Shape;192;p21"/>
          <p:cNvSpPr txBox="1"/>
          <p:nvPr/>
        </p:nvSpPr>
        <p:spPr>
          <a:xfrm>
            <a:off x="260875" y="4291625"/>
            <a:ext cx="3903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C1F2"/>
                </a:solidFill>
                <a:latin typeface="Happy Monkey"/>
                <a:ea typeface="Happy Monkey"/>
                <a:cs typeface="Happy Monkey"/>
                <a:sym typeface="Happy Monkey"/>
              </a:rPr>
              <a:t>(615) 566-4693</a:t>
            </a:r>
            <a:endParaRPr>
              <a:latin typeface="Happy Monkey"/>
              <a:ea typeface="Happy Monkey"/>
              <a:cs typeface="Happy Monkey"/>
              <a:sym typeface="Happy Monkey"/>
            </a:endParaRPr>
          </a:p>
        </p:txBody>
      </p:sp>
      <p:sp>
        <p:nvSpPr>
          <p:cNvPr id="193" name="Google Shape;193;p21"/>
          <p:cNvSpPr txBox="1"/>
          <p:nvPr/>
        </p:nvSpPr>
        <p:spPr>
          <a:xfrm>
            <a:off x="229350" y="5826950"/>
            <a:ext cx="3903300" cy="3755700"/>
          </a:xfrm>
          <a:prstGeom prst="rect">
            <a:avLst/>
          </a:prstGeom>
          <a:solidFill>
            <a:schemeClr val="lt1"/>
          </a:solidFill>
          <a:ln cap="flat" cmpd="sng" w="63500">
            <a:solidFill>
              <a:srgbClr val="FBC67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700">
                <a:solidFill>
                  <a:srgbClr val="202124"/>
                </a:solidFill>
                <a:highlight>
                  <a:srgbClr val="FFFFFF"/>
                </a:highlight>
                <a:latin typeface="Happy Monkey"/>
                <a:ea typeface="Happy Monkey"/>
                <a:cs typeface="Happy Monkey"/>
                <a:sym typeface="Happy Monkey"/>
              </a:rPr>
              <a:t>Hello! </a:t>
            </a:r>
            <a:r>
              <a:rPr lang="en-US" sz="1700">
                <a:solidFill>
                  <a:srgbClr val="202124"/>
                </a:solidFill>
                <a:highlight>
                  <a:srgbClr val="FFFFFF"/>
                </a:highlight>
                <a:latin typeface="Happy Monkey"/>
                <a:ea typeface="Happy Monkey"/>
                <a:cs typeface="Happy Monkey"/>
                <a:sym typeface="Happy Monkey"/>
              </a:rPr>
              <a:t>I have 4 sons. Grady is a freshman at Freed Hardeman University, Nolen is a freshman at Nolensville High, Landon is in 6th grade at Mill Creek Middle, and Duke is in preK here at Jenkins!! My husband Jake and I will celebrate 21 years of marriage in October. We love being outside with our family watching the boys play sports or hiking. My most favorite place is the beach. I love how loving and kind all the teachers are here at Jenkins. </a:t>
            </a:r>
            <a:endParaRPr sz="1700">
              <a:latin typeface="Happy Monkey"/>
              <a:ea typeface="Happy Monkey"/>
              <a:cs typeface="Happy Monkey"/>
              <a:sym typeface="Happy Monkey"/>
            </a:endParaRPr>
          </a:p>
        </p:txBody>
      </p:sp>
      <p:sp>
        <p:nvSpPr>
          <p:cNvPr id="194" name="Google Shape;194;p21"/>
          <p:cNvSpPr txBox="1"/>
          <p:nvPr/>
        </p:nvSpPr>
        <p:spPr>
          <a:xfrm>
            <a:off x="4732159" y="3640827"/>
            <a:ext cx="24942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682C7"/>
                </a:solidFill>
                <a:latin typeface="Chelsea Market"/>
                <a:ea typeface="Chelsea Market"/>
                <a:cs typeface="Chelsea Market"/>
                <a:sym typeface="Chelsea Market"/>
              </a:rPr>
              <a:t>Favorites</a:t>
            </a:r>
            <a:r>
              <a:rPr b="1" lang="en-US" sz="3200">
                <a:solidFill>
                  <a:srgbClr val="F682C7"/>
                </a:solidFill>
                <a:latin typeface="Arial"/>
                <a:ea typeface="Arial"/>
                <a:cs typeface="Arial"/>
                <a:sym typeface="Arial"/>
              </a:rPr>
              <a:t> </a:t>
            </a:r>
            <a:endParaRPr/>
          </a:p>
        </p:txBody>
      </p:sp>
      <p:sp>
        <p:nvSpPr>
          <p:cNvPr id="195" name="Google Shape;195;p21"/>
          <p:cNvSpPr/>
          <p:nvPr/>
        </p:nvSpPr>
        <p:spPr>
          <a:xfrm>
            <a:off x="260877" y="3862875"/>
            <a:ext cx="39033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900">
                <a:solidFill>
                  <a:srgbClr val="FFC1F2"/>
                </a:solidFill>
                <a:latin typeface="Happy Monkey"/>
                <a:ea typeface="Happy Monkey"/>
                <a:cs typeface="Happy Monkey"/>
                <a:sym typeface="Happy Monkey"/>
              </a:rPr>
              <a:t>courtneyg1023@gmail.com</a:t>
            </a:r>
            <a:endParaRPr sz="900">
              <a:latin typeface="Happy Monkey"/>
              <a:ea typeface="Happy Monkey"/>
              <a:cs typeface="Happy Monkey"/>
              <a:sym typeface="Happy Monkey"/>
            </a:endParaRPr>
          </a:p>
        </p:txBody>
      </p:sp>
      <p:sp>
        <p:nvSpPr>
          <p:cNvPr id="196" name="Google Shape;196;p21"/>
          <p:cNvSpPr txBox="1"/>
          <p:nvPr/>
        </p:nvSpPr>
        <p:spPr>
          <a:xfrm>
            <a:off x="260875" y="4748825"/>
            <a:ext cx="3903300" cy="800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rgbClr val="FFC1F2"/>
                </a:solidFill>
                <a:latin typeface="Happy Monkey"/>
                <a:ea typeface="Happy Monkey"/>
                <a:cs typeface="Happy Monkey"/>
                <a:sym typeface="Happy Monkey"/>
              </a:rPr>
              <a:t>Instagram: @mrs_courtney_jds</a:t>
            </a:r>
            <a:endParaRPr sz="900">
              <a:latin typeface="Happy Monkey"/>
              <a:ea typeface="Happy Monkey"/>
              <a:cs typeface="Happy Monkey"/>
              <a:sym typeface="Happy Monke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